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 id="2147483660" r:id="rId5"/>
    <p:sldMasterId id="2147483666" r:id="rId6"/>
  </p:sldMasterIdLst>
  <p:notesMasterIdLst>
    <p:notesMasterId r:id="rId42"/>
  </p:notesMasterIdLst>
  <p:handoutMasterIdLst>
    <p:handoutMasterId r:id="rId43"/>
  </p:handoutMasterIdLst>
  <p:sldIdLst>
    <p:sldId id="256" r:id="rId7"/>
    <p:sldId id="257" r:id="rId8"/>
    <p:sldId id="296" r:id="rId9"/>
    <p:sldId id="258" r:id="rId10"/>
    <p:sldId id="269" r:id="rId11"/>
    <p:sldId id="260" r:id="rId12"/>
    <p:sldId id="297" r:id="rId13"/>
    <p:sldId id="263" r:id="rId14"/>
    <p:sldId id="262" r:id="rId15"/>
    <p:sldId id="264" r:id="rId16"/>
    <p:sldId id="265" r:id="rId17"/>
    <p:sldId id="291" r:id="rId18"/>
    <p:sldId id="267" r:id="rId19"/>
    <p:sldId id="292" r:id="rId20"/>
    <p:sldId id="294" r:id="rId21"/>
    <p:sldId id="300" r:id="rId22"/>
    <p:sldId id="299" r:id="rId23"/>
    <p:sldId id="271" r:id="rId24"/>
    <p:sldId id="272" r:id="rId25"/>
    <p:sldId id="274" r:id="rId26"/>
    <p:sldId id="275" r:id="rId27"/>
    <p:sldId id="273" r:id="rId28"/>
    <p:sldId id="293" r:id="rId29"/>
    <p:sldId id="277" r:id="rId30"/>
    <p:sldId id="280" r:id="rId31"/>
    <p:sldId id="281" r:id="rId32"/>
    <p:sldId id="282" r:id="rId33"/>
    <p:sldId id="283" r:id="rId34"/>
    <p:sldId id="284" r:id="rId35"/>
    <p:sldId id="285" r:id="rId36"/>
    <p:sldId id="286" r:id="rId37"/>
    <p:sldId id="287" r:id="rId38"/>
    <p:sldId id="288" r:id="rId39"/>
    <p:sldId id="289" r:id="rId40"/>
    <p:sldId id="295" r:id="rId4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GURUNG, Santosh" initials="GS" lastIdx="6" clrIdx="6">
    <p:extLst>
      <p:ext uri="{19B8F6BF-5375-455C-9EA6-DF929625EA0E}">
        <p15:presenceInfo xmlns:p15="http://schemas.microsoft.com/office/powerpoint/2012/main" userId="S::gurungs@who.int::a782520f-cabd-43b3-948d-3962c9dcd38d" providerId="AD"/>
      </p:ext>
    </p:extLst>
  </p:cmAuthor>
  <p:cmAuthor id="1" name="MAYIGANE, Landry Ndriko" initials="MN" lastIdx="1" clrIdx="0">
    <p:extLst>
      <p:ext uri="{19B8F6BF-5375-455C-9EA6-DF929625EA0E}">
        <p15:presenceInfo xmlns:p15="http://schemas.microsoft.com/office/powerpoint/2012/main" userId="S::mayiganel@who.int::5bcdd02e-6bd9-497d-a938-c18e9b426efb" providerId="AD"/>
      </p:ext>
    </p:extLst>
  </p:cmAuthor>
  <p:cmAuthor id="8" name="BAHL, Jhilmil" initials="BJ" lastIdx="17" clrIdx="7">
    <p:extLst>
      <p:ext uri="{19B8F6BF-5375-455C-9EA6-DF929625EA0E}">
        <p15:presenceInfo xmlns:p15="http://schemas.microsoft.com/office/powerpoint/2012/main" userId="S::bahlj@who.int::7c1caab9-eb59-491f-9c8a-4461abf34058" providerId="AD"/>
      </p:ext>
    </p:extLst>
  </p:cmAuthor>
  <p:cmAuthor id="2" name="Denis" initials="D" lastIdx="20" clrIdx="1">
    <p:extLst>
      <p:ext uri="{19B8F6BF-5375-455C-9EA6-DF929625EA0E}">
        <p15:presenceInfo xmlns:p15="http://schemas.microsoft.com/office/powerpoint/2012/main" userId="Denis" providerId="None"/>
      </p:ext>
    </p:extLst>
  </p:cmAuthor>
  <p:cmAuthor id="9" name="GOLDIN, Shoshanna" initials="GS" lastIdx="6" clrIdx="8">
    <p:extLst>
      <p:ext uri="{19B8F6BF-5375-455C-9EA6-DF929625EA0E}">
        <p15:presenceInfo xmlns:p15="http://schemas.microsoft.com/office/powerpoint/2012/main" userId="S::goldins@who.int::f0edda84-593e-4b91-92ee-16e23de29c3f" providerId="AD"/>
      </p:ext>
    </p:extLst>
  </p:cmAuthor>
  <p:cmAuthor id="3" name="COPPER, Frederik Anton" initials="CFA" lastIdx="13" clrIdx="2">
    <p:extLst>
      <p:ext uri="{19B8F6BF-5375-455C-9EA6-DF929625EA0E}">
        <p15:presenceInfo xmlns:p15="http://schemas.microsoft.com/office/powerpoint/2012/main" userId="S::copperf@who.int::0f901088-783c-438a-8209-1f3e953b174f" providerId="AD"/>
      </p:ext>
    </p:extLst>
  </p:cmAuthor>
  <p:cmAuthor id="4" name="VENTE, Candice" initials="VC" lastIdx="20" clrIdx="3">
    <p:extLst>
      <p:ext uri="{19B8F6BF-5375-455C-9EA6-DF929625EA0E}">
        <p15:presenceInfo xmlns:p15="http://schemas.microsoft.com/office/powerpoint/2012/main" userId="S::ventec@who.int::8f353e18-bd2e-4779-a174-5920aa7a3ee8" providerId="AD"/>
      </p:ext>
    </p:extLst>
  </p:cmAuthor>
  <p:cmAuthor id="5" name="BELL, Allan" initials="BA" lastIdx="2" clrIdx="4">
    <p:extLst>
      <p:ext uri="{19B8F6BF-5375-455C-9EA6-DF929625EA0E}">
        <p15:presenceInfo xmlns:p15="http://schemas.microsoft.com/office/powerpoint/2012/main" userId="S::abell@who.int::8ad7c1ce-8c94-400e-aa87-31e9b379df10" providerId="AD"/>
      </p:ext>
    </p:extLst>
  </p:cmAuthor>
  <p:cmAuthor id="6" name="DESAI, Shalini" initials="DS" lastIdx="5" clrIdx="5">
    <p:extLst>
      <p:ext uri="{19B8F6BF-5375-455C-9EA6-DF929625EA0E}">
        <p15:presenceInfo xmlns:p15="http://schemas.microsoft.com/office/powerpoint/2012/main" userId="S::sdesai@who.int::62e2c573-819b-434f-8570-d7a4950cfe6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86422"/>
    <a:srgbClr val="008DC9"/>
    <a:srgbClr val="008FCE"/>
    <a:srgbClr val="008DCF"/>
    <a:srgbClr val="A24B19"/>
    <a:srgbClr val="006A97"/>
    <a:srgbClr val="005D85"/>
    <a:srgbClr val="26262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2437" autoAdjust="0"/>
  </p:normalViewPr>
  <p:slideViewPr>
    <p:cSldViewPr snapToGrid="0">
      <p:cViewPr varScale="1">
        <p:scale>
          <a:sx n="33" d="100"/>
          <a:sy n="33" d="100"/>
        </p:scale>
        <p:origin x="78" y="204"/>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notesMaster" Target="notesMasters/notesMaster1.xml"/><Relationship Id="rId47" Type="http://schemas.openxmlformats.org/officeDocument/2006/relationships/theme" Target="theme/theme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slide" Target="slides/slide35.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handoutMaster" Target="handoutMasters/handoutMaster1.xml"/><Relationship Id="rId48"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467265F-E012-4C18-976D-749F9497843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CB049D7-50E2-499B-969D-4D62B25AA5C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5D981BD-5526-4445-8380-17D27E8DAE2B}" type="datetimeFigureOut">
              <a:rPr lang="en-US" smtClean="0"/>
              <a:t>22-Dec-20</a:t>
            </a:fld>
            <a:endParaRPr lang="en-US"/>
          </a:p>
        </p:txBody>
      </p:sp>
      <p:sp>
        <p:nvSpPr>
          <p:cNvPr id="4" name="Footer Placeholder 3">
            <a:extLst>
              <a:ext uri="{FF2B5EF4-FFF2-40B4-BE49-F238E27FC236}">
                <a16:creationId xmlns:a16="http://schemas.microsoft.com/office/drawing/2014/main" id="{A8586127-1702-4FB4-9084-D779231D238F}"/>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EEF782CD-0304-411A-A86B-D935595FFE6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C7F966A-2D82-447F-9A17-BCE9AF876DFF}" type="slidenum">
              <a:rPr lang="en-US" smtClean="0"/>
              <a:t>‹#›</a:t>
            </a:fld>
            <a:endParaRPr lang="en-US"/>
          </a:p>
        </p:txBody>
      </p:sp>
    </p:spTree>
    <p:extLst>
      <p:ext uri="{BB962C8B-B14F-4D97-AF65-F5344CB8AC3E}">
        <p14:creationId xmlns:p14="http://schemas.microsoft.com/office/powerpoint/2010/main" val="24534163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8A98A83-ACC6-4B15-A034-17B5DF5D97A5}" type="datetimeFigureOut">
              <a:rPr lang="en-US" smtClean="0"/>
              <a:t>22-Dec-20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AE61A72-6C7D-49E1-A69D-B1543F4FDA02}" type="slidenum">
              <a:rPr lang="en-US" smtClean="0"/>
              <a:t>‹#›</a:t>
            </a:fld>
            <a:endParaRPr lang="en-US"/>
          </a:p>
        </p:txBody>
      </p:sp>
    </p:spTree>
    <p:extLst>
      <p:ext uri="{BB962C8B-B14F-4D97-AF65-F5344CB8AC3E}">
        <p14:creationId xmlns:p14="http://schemas.microsoft.com/office/powerpoint/2010/main" val="7008089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dirty="0"/>
              <a:t>اضبط التوقيت على أساس جدول الأعمال الخاص بك ولكن تأكد من الاحتفاظ بما يكفي من الوقت للجزء 2. وهذا الجزء هو أكثر الأجزاء أهمية في تمرين المحاكاة </a:t>
            </a:r>
            <a:r>
              <a:rPr lang="en-US" dirty="0"/>
              <a:t>!!!</a:t>
            </a:r>
          </a:p>
        </p:txBody>
      </p:sp>
      <p:sp>
        <p:nvSpPr>
          <p:cNvPr id="4" name="Slide Number Placeholder 3"/>
          <p:cNvSpPr>
            <a:spLocks noGrp="1"/>
          </p:cNvSpPr>
          <p:nvPr>
            <p:ph type="sldNum" sz="quarter" idx="5"/>
          </p:nvPr>
        </p:nvSpPr>
        <p:spPr/>
        <p:txBody>
          <a:bodyPr/>
          <a:lstStyle/>
          <a:p>
            <a:fld id="{FAE61A72-6C7D-49E1-A69D-B1543F4FDA02}" type="slidenum">
              <a:rPr lang="en-US" smtClean="0"/>
              <a:t>2</a:t>
            </a:fld>
            <a:endParaRPr lang="en-US"/>
          </a:p>
        </p:txBody>
      </p:sp>
    </p:spTree>
    <p:extLst>
      <p:ext uri="{BB962C8B-B14F-4D97-AF65-F5344CB8AC3E}">
        <p14:creationId xmlns:p14="http://schemas.microsoft.com/office/powerpoint/2010/main" val="28955136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dirty="0"/>
              <a:t>المرحلة 1: يُخصّص بشكل متناسب لجميع البلدان المشاركة</a:t>
            </a:r>
            <a:r>
              <a:rPr lang="en-US" dirty="0"/>
              <a:t>:</a:t>
            </a:r>
            <a:endParaRPr lang="ar-SA" dirty="0"/>
          </a:p>
          <a:p>
            <a:pPr algn="r" rtl="1"/>
            <a:r>
              <a:rPr lang="ar-SA" dirty="0"/>
              <a:t>يغطي في البداية 3 في المائة من السكان المحليين. ومن خلال اختيار وضع معيار بنسبة 3 في المائة، وتريد منظمة الصحة العالمية ضمان أن تلبي الكميات المتاحة احتياجات النظم الصحية الجيدة الموارد مع عدم معاقبة البلدان التي بها نسبة أقل من العاملين الصحيين</a:t>
            </a:r>
            <a:r>
              <a:rPr lang="en-US" dirty="0"/>
              <a:t>.</a:t>
            </a:r>
          </a:p>
          <a:p>
            <a:pPr algn="r" rtl="1"/>
            <a:endParaRPr lang="en-US" dirty="0"/>
          </a:p>
          <a:p>
            <a:pPr algn="r" rtl="1"/>
            <a:r>
              <a:rPr lang="ar-SA" dirty="0"/>
              <a:t>المرحلة الثانية: ستتلقى البلدان جرعات لتطعيم السكان بنسبة تتجاوز نسبة الـ 20 في المائة الأولية المدرجة في المرحلة الأولى.</a:t>
            </a:r>
            <a:endParaRPr lang="en-US" dirty="0"/>
          </a:p>
          <a:p>
            <a:pPr algn="r" rtl="1"/>
            <a:r>
              <a:rPr lang="ar-SA" dirty="0"/>
              <a:t>قد يُنظر في المخاطر التي يتعرض لها البلد لدى تحديد الوتيرة التي يتلقى بها كميات إضافية من اللقاحات</a:t>
            </a:r>
            <a:r>
              <a:rPr lang="en-US" dirty="0"/>
              <a:t>.</a:t>
            </a:r>
          </a:p>
          <a:p>
            <a:pPr algn="r" rtl="1"/>
            <a:r>
              <a:rPr lang="ar-SA" dirty="0"/>
              <a:t>يُتوقّع أن تبدأ المرحلة الثانية بعد اكتمال المرحلة الأولى ويُتوقّع فيها إعطاء اللقاحات بشكل كامل بحلول منتصف عام 2021</a:t>
            </a:r>
            <a:r>
              <a:rPr lang="en-US" dirty="0"/>
              <a:t>.</a:t>
            </a:r>
          </a:p>
          <a:p>
            <a:pPr algn="r" rtl="1"/>
            <a:endParaRPr lang="en-US" dirty="0"/>
          </a:p>
          <a:p>
            <a:pPr algn="r" rtl="1"/>
            <a:r>
              <a:rPr lang="ar-SA" dirty="0"/>
              <a:t>وفي الوقت الراهن ، أنت لا تعرف اللقاح الذي خُصّص في إطار مرفق </a:t>
            </a:r>
            <a:r>
              <a:rPr lang="ar-SA" dirty="0" err="1"/>
              <a:t>كوفاكس</a:t>
            </a:r>
            <a:r>
              <a:rPr lang="ar-SA" dirty="0"/>
              <a:t>.</a:t>
            </a:r>
            <a:endParaRPr lang="en-US" dirty="0"/>
          </a:p>
          <a:p>
            <a:endParaRPr lang="en-US" dirty="0"/>
          </a:p>
          <a:p>
            <a:endParaRPr lang="en-GB" dirty="0"/>
          </a:p>
        </p:txBody>
      </p:sp>
      <p:sp>
        <p:nvSpPr>
          <p:cNvPr id="4" name="Slide Number Placeholder 3"/>
          <p:cNvSpPr>
            <a:spLocks noGrp="1"/>
          </p:cNvSpPr>
          <p:nvPr>
            <p:ph type="sldNum" sz="quarter" idx="5"/>
          </p:nvPr>
        </p:nvSpPr>
        <p:spPr/>
        <p:txBody>
          <a:bodyPr/>
          <a:lstStyle/>
          <a:p>
            <a:fld id="{FAE61A72-6C7D-49E1-A69D-B1543F4FDA02}" type="slidenum">
              <a:rPr lang="en-US" smtClean="0"/>
              <a:t>15</a:t>
            </a:fld>
            <a:endParaRPr lang="en-US"/>
          </a:p>
        </p:txBody>
      </p:sp>
    </p:spTree>
    <p:extLst>
      <p:ext uri="{BB962C8B-B14F-4D97-AF65-F5344CB8AC3E}">
        <p14:creationId xmlns:p14="http://schemas.microsoft.com/office/powerpoint/2010/main" val="35233274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b="1" dirty="0"/>
              <a:t>ملاحظات الميسر: </a:t>
            </a:r>
            <a:endParaRPr lang="en-US" b="1" dirty="0"/>
          </a:p>
          <a:p>
            <a:pPr algn="r" rtl="1"/>
            <a:r>
              <a:rPr lang="en-US" dirty="0"/>
              <a:t>•</a:t>
            </a:r>
            <a:r>
              <a:rPr lang="ar-SA" b="0" dirty="0"/>
              <a:t>تقدير حجم الفئات السكانية  المستهدفة ذات الصلة هو نشاط معقد وعاجل في إطار التحضير لإدخال لقاح كوفيد-19، ويتعين على المخططين الوطنيين التعاون مع مكتب الإحصاءات الوطني للحصول على هذه التقديرات.</a:t>
            </a:r>
          </a:p>
          <a:p>
            <a:pPr algn="r" rtl="1"/>
            <a:r>
              <a:rPr lang="ar-SA" b="0" dirty="0"/>
              <a:t>•</a:t>
            </a:r>
            <a:r>
              <a:rPr lang="ar-SA" sz="1200" b="0" dirty="0">
                <a:solidFill>
                  <a:srgbClr val="000000"/>
                </a:solidFill>
                <a:effectLst/>
                <a:latin typeface="Helvetica Neue"/>
                <a:ea typeface="DengXian" panose="02010600030101010101" pitchFamily="2" charset="-122"/>
                <a:cs typeface="Arial" panose="020B0604020202020204" pitchFamily="34" charset="0"/>
              </a:rPr>
              <a:t>. ينبغي أن يكون السعي لتحقيق الإنصاف في الحصول على اللقاحات مبدأً توجيهياً لجميع البلدان من أجل حماية الفئات التي تعاني من أعباء أكبر من مرض كوفيد-19</a:t>
            </a:r>
            <a:r>
              <a:rPr lang="fr-CH" sz="1200" b="0" dirty="0">
                <a:solidFill>
                  <a:srgbClr val="000000"/>
                </a:solidFill>
                <a:effectLst/>
                <a:latin typeface="Helvetica Neue"/>
                <a:ea typeface="DengXian" panose="02010600030101010101" pitchFamily="2" charset="-122"/>
                <a:cs typeface="Arial" panose="020B0604020202020204" pitchFamily="34" charset="0"/>
              </a:rPr>
              <a:t> </a:t>
            </a:r>
            <a:r>
              <a:rPr lang="ar-SA" sz="1200" b="0" dirty="0">
                <a:solidFill>
                  <a:srgbClr val="000000"/>
                </a:solidFill>
                <a:effectLst/>
                <a:latin typeface="Helvetica Neue"/>
                <a:ea typeface="DengXian" panose="02010600030101010101" pitchFamily="2" charset="-122"/>
                <a:cs typeface="Arial" panose="020B0604020202020204" pitchFamily="34" charset="0"/>
              </a:rPr>
              <a:t>حماية كافية.</a:t>
            </a:r>
          </a:p>
          <a:p>
            <a:pPr marL="0" marR="0" algn="ctr" rtl="1">
              <a:spcBef>
                <a:spcPts val="0"/>
              </a:spcBef>
              <a:spcAft>
                <a:spcPts val="0"/>
              </a:spcAft>
            </a:pPr>
            <a:r>
              <a:rPr lang="ar-SA" sz="1200" b="1" dirty="0">
                <a:solidFill>
                  <a:srgbClr val="000000"/>
                </a:solidFill>
                <a:effectLst/>
                <a:latin typeface="Helvetica Neue"/>
                <a:ea typeface="DengXian" panose="02010600030101010101" pitchFamily="2" charset="-122"/>
                <a:cs typeface="Arial" panose="020B0604020202020204" pitchFamily="34" charset="0"/>
              </a:rPr>
              <a:t>الفئات السكانية المستهدفة</a:t>
            </a:r>
          </a:p>
          <a:p>
            <a:pPr marL="0" marR="0" algn="ctr" rtl="1">
              <a:spcBef>
                <a:spcPts val="0"/>
              </a:spcBef>
              <a:spcAft>
                <a:spcPts val="0"/>
              </a:spcAft>
            </a:pPr>
            <a:r>
              <a:rPr lang="ar-SA" sz="1200" b="1" dirty="0">
                <a:solidFill>
                  <a:srgbClr val="000000"/>
                </a:solidFill>
                <a:effectLst/>
                <a:latin typeface="Helvetica Neue"/>
                <a:ea typeface="DengXian" panose="02010600030101010101" pitchFamily="2" charset="-122"/>
                <a:cs typeface="Arial" panose="020B0604020202020204" pitchFamily="34" charset="0"/>
              </a:rPr>
              <a:t>التحديد</a:t>
            </a:r>
            <a:endParaRPr lang="en-GB" sz="2400" dirty="0">
              <a:effectLst/>
              <a:latin typeface="Myriad Pro Cond"/>
              <a:ea typeface="DengXian" panose="02010600030101010101" pitchFamily="2" charset="-122"/>
              <a:cs typeface="Times New Roman (Body CS)"/>
            </a:endParaRPr>
          </a:p>
          <a:p>
            <a:pPr marL="0" marR="0" algn="ctr" rtl="1">
              <a:spcBef>
                <a:spcPts val="0"/>
              </a:spcBef>
              <a:spcAft>
                <a:spcPts val="0"/>
              </a:spcAft>
            </a:pPr>
            <a:r>
              <a:rPr lang="ar-SA" sz="1200" b="1" dirty="0">
                <a:solidFill>
                  <a:srgbClr val="000000"/>
                </a:solidFill>
                <a:effectLst/>
                <a:latin typeface="Helvetica Neue"/>
                <a:ea typeface="DengXian" panose="02010600030101010101" pitchFamily="2" charset="-122"/>
                <a:cs typeface="Arial" panose="020B0604020202020204" pitchFamily="34" charset="0"/>
              </a:rPr>
              <a:t>تقدير الحجم</a:t>
            </a:r>
            <a:endParaRPr lang="en-GB" sz="2400" dirty="0">
              <a:effectLst/>
              <a:latin typeface="Myriad Pro Cond"/>
              <a:ea typeface="DengXian" panose="02010600030101010101" pitchFamily="2" charset="-122"/>
              <a:cs typeface="Times New Roman (Body CS)"/>
            </a:endParaRPr>
          </a:p>
          <a:p>
            <a:pPr marL="0" marR="0" algn="r" rtl="1">
              <a:spcBef>
                <a:spcPts val="0"/>
              </a:spcBef>
              <a:spcAft>
                <a:spcPts val="0"/>
              </a:spcAft>
            </a:pPr>
            <a:r>
              <a:rPr lang="ar-SA" sz="1200" u="sng" dirty="0">
                <a:solidFill>
                  <a:srgbClr val="211D1E"/>
                </a:solidFill>
                <a:effectLst/>
                <a:latin typeface="Helvetica Neue"/>
                <a:ea typeface="DengXian" panose="02010600030101010101" pitchFamily="2" charset="-122"/>
                <a:cs typeface="Arial" panose="020B0604020202020204" pitchFamily="34" charset="0"/>
              </a:rPr>
              <a:t>العاملون الصحيون</a:t>
            </a:r>
          </a:p>
          <a:p>
            <a:pPr marL="0" marR="0" algn="r" rtl="1">
              <a:spcBef>
                <a:spcPts val="0"/>
              </a:spcBef>
              <a:spcAft>
                <a:spcPts val="0"/>
              </a:spcAft>
            </a:pPr>
            <a:r>
              <a:rPr lang="ar-SA" sz="1200" b="0" dirty="0">
                <a:solidFill>
                  <a:srgbClr val="211D1E"/>
                </a:solidFill>
                <a:effectLst/>
                <a:latin typeface="Helvetica Neue"/>
                <a:ea typeface="DengXian" panose="02010600030101010101" pitchFamily="2" charset="-122"/>
                <a:cs typeface="Arial" panose="020B0604020202020204" pitchFamily="34" charset="0"/>
              </a:rPr>
              <a:t>هم جميع الأشخاص الذين يشاركون في أعمال تهدف أساساً إلى تعزيز الصحة (انظر الحاشية في الفرع 5-2 من الإرشادات)</a:t>
            </a:r>
          </a:p>
          <a:p>
            <a:pPr marL="0" marR="0" algn="r" rtl="1">
              <a:spcBef>
                <a:spcPts val="0"/>
              </a:spcBef>
              <a:spcAft>
                <a:spcPts val="0"/>
              </a:spcAft>
            </a:pPr>
            <a:r>
              <a:rPr lang="ar-SA" sz="1200" b="0" dirty="0">
                <a:solidFill>
                  <a:srgbClr val="211D1E"/>
                </a:solidFill>
                <a:effectLst/>
                <a:latin typeface="Helvetica Neue"/>
                <a:ea typeface="DengXian" panose="02010600030101010101" pitchFamily="2" charset="-122"/>
                <a:cs typeface="Arial" panose="020B0604020202020204" pitchFamily="34" charset="0"/>
              </a:rPr>
              <a:t>للحصول على المزيد من التوضيح بشأن تعريف العاملين الصحيين حسب الفئات المعرضة للخطر (انظر الإرشادات المؤقتة التي ستصدر مستقبلاً عن منظمة الصحة العالمية ومنظمة العمل الدولية).</a:t>
            </a:r>
          </a:p>
          <a:p>
            <a:pPr marL="0" marR="0" algn="r" rtl="1">
              <a:spcBef>
                <a:spcPts val="0"/>
              </a:spcBef>
              <a:spcAft>
                <a:spcPts val="0"/>
              </a:spcAft>
            </a:pPr>
            <a:r>
              <a:rPr lang="ar-SA" sz="1200" b="0" dirty="0">
                <a:solidFill>
                  <a:srgbClr val="211D1E"/>
                </a:solidFill>
                <a:effectLst/>
                <a:latin typeface="Helvetica Neue"/>
                <a:ea typeface="DengXian" panose="02010600030101010101" pitchFamily="2" charset="-122"/>
                <a:cs typeface="Arial" panose="020B0604020202020204" pitchFamily="34" charset="0"/>
              </a:rPr>
              <a:t>وقد يكون متاحاً في مكتب الإحصاءات الوطني، وسجلات العاملين الصحيين، ومكاتب تسجيل المنظمات غير الحكومية.</a:t>
            </a:r>
          </a:p>
          <a:p>
            <a:pPr marL="0" marR="0" algn="r" rtl="1">
              <a:spcBef>
                <a:spcPts val="0"/>
              </a:spcBef>
              <a:spcAft>
                <a:spcPts val="0"/>
              </a:spcAft>
            </a:pPr>
            <a:r>
              <a:rPr lang="ar-SA" sz="1200" b="0" dirty="0">
                <a:solidFill>
                  <a:srgbClr val="211D1E"/>
                </a:solidFill>
                <a:effectLst/>
                <a:latin typeface="Helvetica Neue"/>
                <a:ea typeface="DengXian" panose="02010600030101010101" pitchFamily="2" charset="-122"/>
                <a:cs typeface="Arial" panose="020B0604020202020204" pitchFamily="34" charset="0"/>
              </a:rPr>
              <a:t>وتشير التقديرات على المستوى العالمي إلى أن عدد العاملين الصحيين هو 3 في المائة، ولكن توجد اختلافات كبيرة بين البلدان. </a:t>
            </a:r>
          </a:p>
          <a:p>
            <a:pPr marL="0" marR="0" algn="r" rtl="1">
              <a:spcBef>
                <a:spcPts val="0"/>
              </a:spcBef>
              <a:spcAft>
                <a:spcPts val="0"/>
              </a:spcAft>
            </a:pPr>
            <a:r>
              <a:rPr lang="ar-SA" sz="1200" b="0" dirty="0">
                <a:solidFill>
                  <a:srgbClr val="211D1E"/>
                </a:solidFill>
                <a:effectLst/>
                <a:latin typeface="Helvetica Neue"/>
                <a:ea typeface="DengXian" panose="02010600030101010101" pitchFamily="2" charset="-122"/>
                <a:cs typeface="Arial" panose="020B0604020202020204" pitchFamily="34" charset="0"/>
              </a:rPr>
              <a:t>وينبغي للبلدان أن تخطط لإجراء عملية تعداد، على سبيل المثال، من خلال صياغة "قوائم المستفيدين" على مستوى المقاطعات قبل التقديم.</a:t>
            </a:r>
            <a:endParaRPr lang="en-GB" sz="2400" b="0" dirty="0">
              <a:effectLst/>
              <a:latin typeface="Myriad Pro Cond"/>
              <a:ea typeface="DengXian" panose="02010600030101010101" pitchFamily="2" charset="-122"/>
              <a:cs typeface="Times New Roman (Body CS)"/>
            </a:endParaRPr>
          </a:p>
          <a:p>
            <a:pPr marL="0" marR="0" algn="r" rtl="1">
              <a:spcBef>
                <a:spcPts val="0"/>
              </a:spcBef>
              <a:spcAft>
                <a:spcPts val="0"/>
              </a:spcAft>
            </a:pPr>
            <a:r>
              <a:rPr lang="ar-SA" sz="1200" b="0" u="sng" dirty="0">
                <a:solidFill>
                  <a:srgbClr val="211D1E"/>
                </a:solidFill>
                <a:effectLst/>
                <a:latin typeface="Helvetica Neue"/>
                <a:ea typeface="DengXian" panose="02010600030101010101" pitchFamily="2" charset="-122"/>
                <a:cs typeface="Arial" panose="020B0604020202020204" pitchFamily="34" charset="0"/>
              </a:rPr>
              <a:t>المسنون</a:t>
            </a:r>
          </a:p>
          <a:p>
            <a:pPr marL="0" marR="0" algn="r" rtl="1">
              <a:spcBef>
                <a:spcPts val="0"/>
              </a:spcBef>
              <a:spcAft>
                <a:spcPts val="0"/>
              </a:spcAft>
            </a:pPr>
            <a:r>
              <a:rPr lang="ar-SA" sz="1200" b="0" u="none" dirty="0">
                <a:solidFill>
                  <a:srgbClr val="211D1E"/>
                </a:solidFill>
                <a:effectLst/>
                <a:latin typeface="Helvetica Neue"/>
                <a:ea typeface="DengXian" panose="02010600030101010101" pitchFamily="2" charset="-122"/>
                <a:cs typeface="Arial" panose="020B0604020202020204" pitchFamily="34" charset="0"/>
              </a:rPr>
              <a:t>يُحددون حسب المخاطر القائمة على أساس السن؛ ويختلف عددهم حسب البلد/المنطقة. ويحدد الخبراء الوطنيون في مجال الصحة/أفرقة الخبراء الاستشارية التقنية الوطنية المعنية بالتحصين الفترة العمرية على المستوى القطري استناداً إلى اختلاف الوفيات حسب العمر، </a:t>
            </a:r>
          </a:p>
          <a:p>
            <a:pPr marL="0" marR="0" algn="r" rtl="1">
              <a:spcBef>
                <a:spcPts val="0"/>
              </a:spcBef>
              <a:spcAft>
                <a:spcPts val="0"/>
              </a:spcAft>
            </a:pPr>
            <a:r>
              <a:rPr lang="ar-SA" sz="1200" b="0" u="none" dirty="0">
                <a:solidFill>
                  <a:srgbClr val="211D1E"/>
                </a:solidFill>
                <a:effectLst/>
                <a:latin typeface="Helvetica Neue"/>
                <a:ea typeface="DengXian" panose="02010600030101010101" pitchFamily="2" charset="-122"/>
                <a:cs typeface="Arial" panose="020B0604020202020204" pitchFamily="34" charset="0"/>
              </a:rPr>
              <a:t>وينبغي أن تكون متاحاً في المكتب الوطني للإحصاءات. </a:t>
            </a:r>
            <a:endParaRPr lang="en-GB" sz="2400" b="0" u="none" dirty="0">
              <a:effectLst/>
              <a:latin typeface="Myriad Pro Cond"/>
              <a:ea typeface="DengXian" panose="02010600030101010101" pitchFamily="2" charset="-122"/>
              <a:cs typeface="Times New Roman (Body CS)"/>
            </a:endParaRPr>
          </a:p>
          <a:p>
            <a:pPr marL="0" marR="0" algn="r" rtl="1">
              <a:spcBef>
                <a:spcPts val="0"/>
              </a:spcBef>
              <a:spcAft>
                <a:spcPts val="0"/>
              </a:spcAft>
            </a:pPr>
            <a:r>
              <a:rPr lang="ar-SA" sz="1200" b="0" u="sng" dirty="0">
                <a:solidFill>
                  <a:srgbClr val="211D1E"/>
                </a:solidFill>
                <a:effectLst/>
                <a:latin typeface="Helvetica Neue"/>
                <a:ea typeface="DengXian" panose="02010600030101010101" pitchFamily="2" charset="-122"/>
                <a:cs typeface="Arial" panose="020B0604020202020204" pitchFamily="34" charset="0"/>
              </a:rPr>
              <a:t>الأشخاص الذين يعانون من مشاكل صحية</a:t>
            </a:r>
          </a:p>
          <a:p>
            <a:pPr marL="0" marR="0" algn="r" rtl="1">
              <a:spcBef>
                <a:spcPts val="0"/>
              </a:spcBef>
              <a:spcAft>
                <a:spcPts val="0"/>
              </a:spcAft>
            </a:pPr>
            <a:r>
              <a:rPr lang="ar-SA" sz="1200" b="0" u="none" dirty="0">
                <a:solidFill>
                  <a:srgbClr val="211D1E"/>
                </a:solidFill>
                <a:effectLst/>
                <a:latin typeface="Helvetica Neue"/>
                <a:ea typeface="DengXian" panose="02010600030101010101" pitchFamily="2" charset="-122"/>
                <a:cs typeface="Arial" panose="020B0604020202020204" pitchFamily="34" charset="0"/>
              </a:rPr>
              <a:t>ثبت أنهم يشكلون أكثر الفئات تعرضاً لخطر الإصابة </a:t>
            </a:r>
            <a:r>
              <a:rPr lang="ar-SA" sz="1200" b="0" u="none" dirty="0" err="1">
                <a:solidFill>
                  <a:srgbClr val="211D1E"/>
                </a:solidFill>
                <a:effectLst/>
                <a:latin typeface="Helvetica Neue"/>
                <a:ea typeface="DengXian" panose="02010600030101010101" pitchFamily="2" charset="-122"/>
                <a:cs typeface="Arial" panose="020B0604020202020204" pitchFamily="34" charset="0"/>
              </a:rPr>
              <a:t>بالأمراضال</a:t>
            </a:r>
            <a:r>
              <a:rPr lang="ar-SA" sz="1200" b="0" u="none" dirty="0">
                <a:solidFill>
                  <a:srgbClr val="211D1E"/>
                </a:solidFill>
                <a:effectLst/>
                <a:latin typeface="Helvetica Neue"/>
                <a:ea typeface="DengXian" panose="02010600030101010101" pitchFamily="2" charset="-122"/>
                <a:cs typeface="Arial" panose="020B0604020202020204" pitchFamily="34" charset="0"/>
              </a:rPr>
              <a:t> حادة أو للوفاة (في البلدان التي يمكن فيها تقييم حالات </a:t>
            </a:r>
            <a:r>
              <a:rPr lang="ar-SA" sz="1200" b="0" u="none" dirty="0" err="1">
                <a:solidFill>
                  <a:srgbClr val="211D1E"/>
                </a:solidFill>
                <a:effectLst/>
                <a:latin typeface="Helvetica Neue"/>
                <a:ea typeface="DengXian" panose="02010600030101010101" pitchFamily="2" charset="-122"/>
                <a:cs typeface="Arial" panose="020B0604020202020204" pitchFamily="34" charset="0"/>
              </a:rPr>
              <a:t>المراضة</a:t>
            </a:r>
            <a:r>
              <a:rPr lang="ar-SA" sz="1200" b="0" u="none" dirty="0">
                <a:solidFill>
                  <a:srgbClr val="211D1E"/>
                </a:solidFill>
                <a:effectLst/>
                <a:latin typeface="Helvetica Neue"/>
                <a:ea typeface="DengXian" panose="02010600030101010101" pitchFamily="2" charset="-122"/>
                <a:cs typeface="Arial" panose="020B0604020202020204" pitchFamily="34" charset="0"/>
              </a:rPr>
              <a:t> ذات الصلة بشكل عادل بين السكان).</a:t>
            </a:r>
          </a:p>
          <a:p>
            <a:pPr marL="0" marR="0" algn="r" rtl="1">
              <a:spcBef>
                <a:spcPts val="0"/>
              </a:spcBef>
              <a:spcAft>
                <a:spcPts val="0"/>
              </a:spcAft>
            </a:pPr>
            <a:r>
              <a:rPr lang="ar-SA" sz="1200" b="0" u="none" dirty="0">
                <a:solidFill>
                  <a:srgbClr val="211D1E"/>
                </a:solidFill>
                <a:effectLst/>
                <a:latin typeface="Helvetica Neue"/>
                <a:ea typeface="DengXian" panose="02010600030101010101" pitchFamily="2" charset="-122"/>
                <a:cs typeface="Arial" panose="020B0604020202020204" pitchFamily="34" charset="0"/>
              </a:rPr>
              <a:t>وبالنسبة لمن يوجد منهم في مرافق الرعاية على المدى الطويل، فقد تكون لدى بعض البلدان دراسات استقصائية صحية لإثراء هذه التقديرات ولكن تقدير حجم هذه الفئة السكانية سيشكل عملية معقدة. </a:t>
            </a:r>
          </a:p>
          <a:p>
            <a:pPr marL="0" marR="0" algn="r" rtl="1">
              <a:spcBef>
                <a:spcPts val="0"/>
              </a:spcBef>
              <a:spcAft>
                <a:spcPts val="0"/>
              </a:spcAft>
            </a:pPr>
            <a:r>
              <a:rPr lang="ar-SA" sz="1200" b="0" u="none" dirty="0">
                <a:solidFill>
                  <a:srgbClr val="211D1E"/>
                </a:solidFill>
                <a:effectLst/>
                <a:latin typeface="Helvetica Neue"/>
                <a:ea typeface="DengXian" panose="02010600030101010101" pitchFamily="2" charset="-122"/>
                <a:cs typeface="Arial" panose="020B0604020202020204" pitchFamily="34" charset="0"/>
              </a:rPr>
              <a:t>وبالإضافة إلى ذلك ، ينبغي للبلدان أن تحاول تقليل العد المزدوج للمرضى ، على سبيل المثال الشخص المسن المصاب بالسرطان، من أجل الحد من احتمالات المبالغة في تقدير أعداد السكان.</a:t>
            </a:r>
          </a:p>
          <a:p>
            <a:pPr marL="0" marR="0" algn="r" rtl="1">
              <a:spcBef>
                <a:spcPts val="0"/>
              </a:spcBef>
              <a:spcAft>
                <a:spcPts val="0"/>
              </a:spcAft>
            </a:pPr>
            <a:r>
              <a:rPr lang="ar-SA" sz="1200" b="0" u="sng" dirty="0">
                <a:solidFill>
                  <a:srgbClr val="211D1E"/>
                </a:solidFill>
                <a:effectLst/>
                <a:latin typeface="Helvetica Neue"/>
                <a:ea typeface="DengXian" panose="02010600030101010101" pitchFamily="2" charset="-122"/>
                <a:cs typeface="Arial" panose="020B0604020202020204" pitchFamily="34" charset="0"/>
              </a:rPr>
              <a:t>الفئات المستهدفة الأخرى: العمال الأساسيون، وفئات العمالة الاجتماعية غير القادرة على الالتزام بالتباعد الاجتماعي، والفئات العمرية المعرضة بشدة لخطر نقل الأمراض، وحرس الحدود، والمسافرون</a:t>
            </a:r>
            <a:endParaRPr lang="en-GB" sz="1200" b="0" u="sng" dirty="0">
              <a:solidFill>
                <a:srgbClr val="211D1E"/>
              </a:solidFill>
              <a:effectLst/>
              <a:latin typeface="Helvetica Neue"/>
              <a:ea typeface="DengXian" panose="02010600030101010101" pitchFamily="2" charset="-122"/>
              <a:cs typeface="Arial" panose="020B0604020202020204" pitchFamily="34" charset="0"/>
            </a:endParaRPr>
          </a:p>
          <a:p>
            <a:pPr marL="0" marR="0" algn="r" rtl="1">
              <a:spcBef>
                <a:spcPts val="0"/>
              </a:spcBef>
              <a:spcAft>
                <a:spcPts val="0"/>
              </a:spcAft>
            </a:pPr>
            <a:r>
              <a:rPr lang="ar-SA" sz="1200" b="0" dirty="0">
                <a:solidFill>
                  <a:srgbClr val="211D1E"/>
                </a:solidFill>
                <a:effectLst/>
                <a:latin typeface="Helvetica Neue"/>
                <a:ea typeface="DengXian" panose="02010600030101010101" pitchFamily="2" charset="-122"/>
                <a:cs typeface="Arial" panose="020B0604020202020204" pitchFamily="34" charset="0"/>
              </a:rPr>
              <a:t>يحدد الخبراء الوطنيون في مجال الصحة/أفرقة الخبراء الاستشارية التقنية الوطنية المعنية بالتحصين الهويات/الخصائص على المستوى القطري. </a:t>
            </a:r>
          </a:p>
          <a:p>
            <a:pPr marL="0" marR="0" algn="r" rtl="1">
              <a:spcBef>
                <a:spcPts val="0"/>
              </a:spcBef>
              <a:spcAft>
                <a:spcPts val="0"/>
              </a:spcAft>
            </a:pPr>
            <a:r>
              <a:rPr lang="ar-SA" sz="1200" b="0" dirty="0">
                <a:solidFill>
                  <a:srgbClr val="211D1E"/>
                </a:solidFill>
                <a:effectLst/>
                <a:latin typeface="Helvetica Neue"/>
                <a:ea typeface="DengXian" panose="02010600030101010101" pitchFamily="2" charset="-122"/>
                <a:cs typeface="Arial" panose="020B0604020202020204" pitchFamily="34" charset="0"/>
              </a:rPr>
              <a:t>وتتفاوت مصادر البيانات من بيانات التعداد إلى الدراسات الاستقصائية الديمغرافية والصحية للأسر المعيشية. وتتضمن بعض الطرق الممكنة لتقدير أعداد الفئات الأخرى ما يلي:</a:t>
            </a:r>
            <a:endParaRPr lang="en-GB" sz="2400" b="0" dirty="0">
              <a:effectLst/>
              <a:latin typeface="Myriad Pro Cond"/>
              <a:ea typeface="DengXian" panose="02010600030101010101" pitchFamily="2" charset="-122"/>
              <a:cs typeface="Times New Roman (Body CS)"/>
            </a:endParaRPr>
          </a:p>
          <a:p>
            <a:pPr marL="342900" marR="0" lvl="0" indent="-342900" algn="r" rtl="1">
              <a:spcBef>
                <a:spcPts val="0"/>
              </a:spcBef>
              <a:spcAft>
                <a:spcPts val="0"/>
              </a:spcAft>
              <a:buFont typeface="Helvetica Neue"/>
              <a:buChar char="•"/>
            </a:pPr>
            <a:r>
              <a:rPr lang="ar-SA" sz="1200" b="0" dirty="0">
                <a:solidFill>
                  <a:srgbClr val="211D1E"/>
                </a:solidFill>
                <a:effectLst/>
                <a:latin typeface="Helvetica Neue"/>
                <a:ea typeface="DengXian" panose="02010600030101010101" pitchFamily="2" charset="-122"/>
                <a:cs typeface="Arial" panose="020B0604020202020204" pitchFamily="34" charset="0"/>
              </a:rPr>
              <a:t>العمال الأساسيون: بمجرد تحديدهم في البلدان، قد تتاح التقديرات من الإدارات ذات الصلة ، (التعليم والدفاع وما إلى ذلك)</a:t>
            </a:r>
          </a:p>
          <a:p>
            <a:pPr marL="342900" marR="0" lvl="0" indent="-342900" algn="r" rtl="1">
              <a:spcBef>
                <a:spcPts val="0"/>
              </a:spcBef>
              <a:spcAft>
                <a:spcPts val="0"/>
              </a:spcAft>
              <a:buFont typeface="Helvetica Neue"/>
              <a:buChar char="•"/>
            </a:pPr>
            <a:r>
              <a:rPr lang="ar-SA" sz="1200" b="0" dirty="0">
                <a:solidFill>
                  <a:srgbClr val="211D1E"/>
                </a:solidFill>
                <a:effectLst/>
                <a:latin typeface="Helvetica Neue"/>
                <a:ea typeface="DengXian" panose="02010600030101010101" pitchFamily="2" charset="-122"/>
                <a:cs typeface="Arial" panose="020B0604020202020204" pitchFamily="34" charset="0"/>
              </a:rPr>
              <a:t>فئات العمالة الاجتماعية غير القادرة على الالتزام بالتباعد الاجتماعي: يتعين أيضا تحديدها؛ وقد تتاح بعض التقديرات على امتداد فئات مهنية واسعة مثل الفندقة من مكتب الإحصاءات الوطني.</a:t>
            </a:r>
            <a:r>
              <a:rPr lang="ar-SA" sz="3600" b="0" i="0" dirty="0">
                <a:solidFill>
                  <a:srgbClr val="333333"/>
                </a:solidFill>
                <a:effectLst/>
                <a:latin typeface="Traditional Arabic" panose="02020603050405020304" pitchFamily="18" charset="-78"/>
                <a:cs typeface="Traditional Arabic" panose="02020603050405020304" pitchFamily="18" charset="-78"/>
              </a:rPr>
              <a:t> وقد تُتاح أيضاً تقديرات بشأن فئات معينة مثل المشتغلات بالجنس في المسوحات والدراسات.</a:t>
            </a:r>
            <a:endParaRPr lang="en-GB" sz="2400" b="0" dirty="0">
              <a:effectLst/>
              <a:latin typeface="Myriad Pro Cond"/>
              <a:ea typeface="DengXian" panose="02010600030101010101" pitchFamily="2" charset="-122"/>
              <a:cs typeface="Calibri" panose="020F0502020204030204" pitchFamily="34" charset="0"/>
            </a:endParaRPr>
          </a:p>
          <a:p>
            <a:pPr marL="342900" marR="0" lvl="0" indent="-342900" algn="r" rtl="1">
              <a:spcBef>
                <a:spcPts val="0"/>
              </a:spcBef>
              <a:spcAft>
                <a:spcPts val="0"/>
              </a:spcAft>
              <a:buFont typeface="Helvetica Neue"/>
              <a:buChar char="•"/>
            </a:pPr>
            <a:r>
              <a:rPr lang="ar-SA" sz="1200" b="0" dirty="0">
                <a:solidFill>
                  <a:srgbClr val="211D1E"/>
                </a:solidFill>
                <a:effectLst/>
                <a:latin typeface="Helvetica Neue"/>
                <a:ea typeface="DengXian" panose="02010600030101010101" pitchFamily="2" charset="-122"/>
                <a:cs typeface="Arial" panose="020B0604020202020204" pitchFamily="34" charset="0"/>
              </a:rPr>
              <a:t>الفئات العمرية المعرضة بشدة لخطر نقل المرض: تقديرات الفئات العمرية متاحة بسهولة من المكتب الوطني للإحصاء</a:t>
            </a:r>
            <a:r>
              <a:rPr lang="en-GB" sz="1200" b="0" dirty="0">
                <a:solidFill>
                  <a:srgbClr val="211D1E"/>
                </a:solidFill>
                <a:effectLst/>
                <a:latin typeface="Helvetica Neue"/>
                <a:ea typeface="DengXian" panose="02010600030101010101" pitchFamily="2" charset="-122"/>
                <a:cs typeface="Arial" panose="020B0604020202020204" pitchFamily="34" charset="0"/>
              </a:rPr>
              <a:t>. </a:t>
            </a:r>
            <a:r>
              <a:rPr lang="ar-SA" b="0" i="0" dirty="0">
                <a:solidFill>
                  <a:srgbClr val="333333"/>
                </a:solidFill>
                <a:effectLst/>
                <a:latin typeface="Traditional Arabic" panose="02020603050405020304" pitchFamily="18" charset="-78"/>
                <a:cs typeface="Traditional Arabic" panose="02020603050405020304" pitchFamily="18" charset="-78"/>
              </a:rPr>
              <a:t>الفئات العمرية المعرضة بشدة لخطر نقل الأمراض: تقديرات هذه الفئة العمرية متاحة بسهولة من مكتب الإحصاءات الوطني.</a:t>
            </a:r>
            <a:endParaRPr lang="en-GB" sz="2400" b="0" dirty="0">
              <a:effectLst/>
              <a:latin typeface="Myriad Pro Cond"/>
              <a:ea typeface="DengXian" panose="02010600030101010101" pitchFamily="2" charset="-122"/>
              <a:cs typeface="Calibri" panose="020F0502020204030204" pitchFamily="34" charset="0"/>
            </a:endParaRPr>
          </a:p>
          <a:p>
            <a:pPr marL="342900" marR="0" lvl="0" indent="-342900" algn="r" rtl="1">
              <a:spcBef>
                <a:spcPts val="0"/>
              </a:spcBef>
              <a:spcAft>
                <a:spcPts val="0"/>
              </a:spcAft>
              <a:buFont typeface="Helvetica Neue"/>
              <a:buChar char="•"/>
            </a:pPr>
            <a:r>
              <a:rPr lang="ar-SA" b="0" i="0" dirty="0">
                <a:solidFill>
                  <a:srgbClr val="333333"/>
                </a:solidFill>
                <a:effectLst/>
                <a:latin typeface="Traditional Arabic" panose="02020603050405020304" pitchFamily="18" charset="-78"/>
                <a:cs typeface="Traditional Arabic" panose="02020603050405020304" pitchFamily="18" charset="-78"/>
              </a:rPr>
              <a:t>حرس الحدود: قد يشكلون جزءاً من العمال الأساسيين.</a:t>
            </a:r>
            <a:endParaRPr lang="en-GB" sz="2400" b="0" dirty="0">
              <a:effectLst/>
              <a:latin typeface="Myriad Pro Cond"/>
              <a:ea typeface="DengXian" panose="02010600030101010101" pitchFamily="2" charset="-122"/>
              <a:cs typeface="Calibri" panose="020F0502020204030204" pitchFamily="34" charset="0"/>
            </a:endParaRP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E61A72-6C7D-49E1-A69D-B1543F4FDA0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222929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E61A72-6C7D-49E1-A69D-B1543F4FDA0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671362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b="1" dirty="0"/>
              <a:t>ملاحظات الميسر</a:t>
            </a:r>
            <a:r>
              <a:rPr lang="en-US" b="1" dirty="0"/>
              <a:t>:</a:t>
            </a:r>
            <a:endParaRPr lang="ar-SA" b="1" dirty="0"/>
          </a:p>
          <a:p>
            <a:pPr marL="171450" indent="-171450" algn="r" rtl="1">
              <a:buFont typeface="Arial" panose="020B0604020202020204" pitchFamily="34" charset="0"/>
              <a:buChar char="•"/>
            </a:pPr>
            <a:r>
              <a:rPr lang="ar-SA" b="0" dirty="0"/>
              <a:t>يتعين أن تكون الاستراتيجيات الوطنية المتعلقة بتوفير خدمة التطعيم ضد كوفيد-19</a:t>
            </a:r>
            <a:r>
              <a:rPr lang="fr-CH" b="0" dirty="0"/>
              <a:t> </a:t>
            </a:r>
            <a:r>
              <a:rPr lang="ar-SA" b="0" dirty="0"/>
              <a:t>مصممة على أساس خصائص اللقاح، وتقييم المخاطر والفوائد التي تعود على مختلف الفئات السكانية، وكمية وسرعة إمدادات اللقاحات، ومتوافقة مع النظم الصحية والسياقات الخاصة بالبلدان.</a:t>
            </a:r>
            <a:endParaRPr lang="en-US" b="0" dirty="0"/>
          </a:p>
          <a:p>
            <a:pPr marL="171450" indent="-171450" algn="r" rtl="1">
              <a:buFont typeface="Arial" panose="020B0604020202020204" pitchFamily="34" charset="0"/>
              <a:buChar char="•"/>
            </a:pPr>
            <a:r>
              <a:rPr lang="ar-SA" b="0" dirty="0"/>
              <a:t>تحدد الاستراتيجية الوطنية النهائية للتطعيم على أساس خصائص منتجات اللقاحات حينما تصبح متاحة.</a:t>
            </a:r>
            <a:endParaRPr lang="en-US" b="0" dirty="0"/>
          </a:p>
          <a:p>
            <a:pPr marL="171450" indent="-171450" algn="r" rtl="1">
              <a:buFont typeface="Arial" panose="020B0604020202020204" pitchFamily="34" charset="0"/>
              <a:buChar char="•"/>
            </a:pPr>
            <a:r>
              <a:rPr lang="ar-SA" b="0" dirty="0"/>
              <a:t>يتعين على البلدان التعاون مع مختلف البرامج والقطاعات للاستفادة من الهياكل القائمة لتقديم الخدمات، و/أو يتعين على البلدان التي تنشئ منصة جديدة لتقديم الخدمات أن تنظر في توسيع نطاق المنصات الأخرى التي تقدم الخدمات الصحية طوال فترة الحياة، من أجل توفير التطعيم بلقاحات كوفيد-19.</a:t>
            </a:r>
            <a:endParaRPr lang="en-US" b="0" dirty="0"/>
          </a:p>
          <a:p>
            <a:pPr marL="171450" indent="-171450" algn="r" rtl="1">
              <a:buFont typeface="Arial" panose="020B0604020202020204" pitchFamily="34" charset="0"/>
              <a:buChar char="•"/>
            </a:pPr>
            <a:r>
              <a:rPr lang="ar-SA" b="0" dirty="0"/>
              <a:t>يتعين على خطط التنفيذ الوطنية في البلدان وضع استراتيجيات تحصين غير تقليدية وربما جديدة من أجل الوصول إلى الفئات السكانية المستهدفة التي تحظى بالأولوية. </a:t>
            </a:r>
          </a:p>
          <a:p>
            <a:pPr marL="171450" indent="-171450" algn="r" rtl="1">
              <a:buFont typeface="Arial" panose="020B0604020202020204" pitchFamily="34" charset="0"/>
              <a:buChar char="•"/>
            </a:pPr>
            <a:r>
              <a:rPr lang="ar-SA" b="0" dirty="0"/>
              <a:t>يتعين على البلدان التخطيط لتدابير الوقاية من العدوى ومكافحتها  والتدابير البيئية وتوفير الموارد اللازمة لها وتنفيذها  لدى تقديم خدمة التطعيم، بما في ذلك استخدام معدات الوقاية الشخصية من جانب العاملين الصحيين.</a:t>
            </a:r>
            <a:endParaRPr lang="en-US" b="0" dirty="0"/>
          </a:p>
          <a:p>
            <a:pPr marL="171450" indent="-171450" algn="r" rtl="1">
              <a:buFont typeface="Arial" panose="020B0604020202020204" pitchFamily="34" charset="0"/>
              <a:buChar char="•"/>
            </a:pPr>
            <a:endParaRPr lang="en-US" dirty="0"/>
          </a:p>
          <a:p>
            <a:pPr algn="r" rtl="1"/>
            <a:r>
              <a:rPr lang="ar-SA" sz="1200" b="1" i="0" u="none" strike="noStrike" kern="1200" baseline="0" dirty="0">
                <a:solidFill>
                  <a:schemeClr val="tx1"/>
                </a:solidFill>
                <a:latin typeface="+mn-lt"/>
                <a:ea typeface="+mn-ea"/>
                <a:cs typeface="+mn-cs"/>
              </a:rPr>
              <a:t>الفئات المستهدفة</a:t>
            </a:r>
            <a:r>
              <a:rPr lang="en-US" sz="1200" b="0" i="0" u="none" strike="noStrike" kern="1200" baseline="0" dirty="0">
                <a:solidFill>
                  <a:schemeClr val="tx1"/>
                </a:solidFill>
                <a:latin typeface="+mn-lt"/>
                <a:ea typeface="+mn-ea"/>
                <a:cs typeface="+mn-cs"/>
              </a:rPr>
              <a:t>	</a:t>
            </a:r>
            <a:r>
              <a:rPr lang="ar-SA" sz="1200" b="1" i="0" u="none" strike="noStrike" kern="1200" baseline="0" dirty="0">
                <a:solidFill>
                  <a:schemeClr val="tx1"/>
                </a:solidFill>
                <a:latin typeface="+mn-lt"/>
                <a:ea typeface="+mn-ea"/>
                <a:cs typeface="+mn-cs"/>
              </a:rPr>
              <a:t>استراتيجية الإيصال المحتملة</a:t>
            </a:r>
            <a:r>
              <a:rPr lang="en-US" sz="1200" b="0" i="0" u="none" strike="noStrike" kern="1200" baseline="0" dirty="0">
                <a:solidFill>
                  <a:schemeClr val="tx1"/>
                </a:solidFill>
                <a:latin typeface="+mn-lt"/>
                <a:ea typeface="+mn-ea"/>
                <a:cs typeface="+mn-cs"/>
              </a:rPr>
              <a:t>	</a:t>
            </a:r>
            <a:r>
              <a:rPr lang="ar-SA" sz="1200" b="1" i="0" u="none" strike="noStrike" kern="1200" baseline="0" dirty="0">
                <a:solidFill>
                  <a:schemeClr val="tx1"/>
                </a:solidFill>
                <a:latin typeface="+mn-lt"/>
                <a:ea typeface="+mn-ea"/>
                <a:cs typeface="+mn-cs"/>
              </a:rPr>
              <a:t>مواقع التطعيم المحتملة</a:t>
            </a:r>
            <a:r>
              <a:rPr lang="en-US" sz="1200" b="0" i="0" u="none" strike="noStrike" kern="1200" baseline="0" dirty="0">
                <a:solidFill>
                  <a:schemeClr val="tx1"/>
                </a:solidFill>
                <a:latin typeface="+mn-lt"/>
                <a:ea typeface="+mn-ea"/>
                <a:cs typeface="+mn-cs"/>
              </a:rPr>
              <a:t>	</a:t>
            </a:r>
          </a:p>
          <a:p>
            <a:pPr algn="r" rtl="1"/>
            <a:r>
              <a:rPr lang="ar-SA" sz="1200" b="0" i="0" u="sng" strike="noStrike" kern="1200" baseline="0" dirty="0">
                <a:solidFill>
                  <a:schemeClr val="tx1"/>
                </a:solidFill>
                <a:latin typeface="+mn-lt"/>
                <a:ea typeface="+mn-ea"/>
                <a:cs typeface="+mn-cs"/>
              </a:rPr>
              <a:t>العاملون الصحيون</a:t>
            </a:r>
            <a:r>
              <a:rPr lang="en-US" sz="1200" b="0" i="0" u="sng" strike="noStrike" kern="1200" baseline="0" dirty="0">
                <a:solidFill>
                  <a:schemeClr val="tx1"/>
                </a:solidFill>
                <a:latin typeface="+mn-lt"/>
                <a:ea typeface="+mn-ea"/>
                <a:cs typeface="+mn-cs"/>
              </a:rPr>
              <a:t>	</a:t>
            </a:r>
            <a:r>
              <a:rPr lang="ar-SA" sz="1200" b="0" i="0" u="sng" strike="noStrike" kern="1200" baseline="0" dirty="0">
                <a:solidFill>
                  <a:schemeClr val="tx1"/>
                </a:solidFill>
                <a:latin typeface="+mn-lt"/>
                <a:ea typeface="+mn-ea"/>
                <a:cs typeface="+mn-cs"/>
              </a:rPr>
              <a:t>المواقع الثابتة</a:t>
            </a:r>
            <a:r>
              <a:rPr lang="en-US" sz="1200" b="0" i="0" u="sng" strike="noStrike" kern="1200" baseline="0" dirty="0">
                <a:solidFill>
                  <a:schemeClr val="tx1"/>
                </a:solidFill>
                <a:latin typeface="+mn-lt"/>
                <a:ea typeface="+mn-ea"/>
                <a:cs typeface="+mn-cs"/>
              </a:rPr>
              <a:t>		</a:t>
            </a:r>
            <a:r>
              <a:rPr lang="ar-SA" sz="1200" b="0" i="0" u="sng" strike="noStrike" kern="1200" baseline="0" dirty="0">
                <a:solidFill>
                  <a:schemeClr val="tx1"/>
                </a:solidFill>
                <a:latin typeface="+mn-lt"/>
                <a:ea typeface="+mn-ea"/>
                <a:cs typeface="+mn-cs"/>
              </a:rPr>
              <a:t>مرافق الرعاية الصحية الأولية والمستشفيات ومرافق الرعاية الطويلة الأجل والعيادات الخاصة</a:t>
            </a:r>
            <a:r>
              <a:rPr lang="en-US" sz="1200" b="0" i="0" u="none" strike="noStrike" kern="1200" baseline="0" dirty="0">
                <a:solidFill>
                  <a:schemeClr val="tx1"/>
                </a:solidFill>
                <a:latin typeface="+mn-lt"/>
                <a:ea typeface="+mn-ea"/>
                <a:cs typeface="+mn-cs"/>
              </a:rPr>
              <a:t>	</a:t>
            </a:r>
          </a:p>
          <a:p>
            <a:pPr marL="0" marR="0" lvl="0" indent="0" algn="r" defTabSz="914400" rtl="1" eaLnBrk="1" fontAlgn="auto" latinLnBrk="0" hangingPunct="1">
              <a:lnSpc>
                <a:spcPct val="100000"/>
              </a:lnSpc>
              <a:spcBef>
                <a:spcPts val="0"/>
              </a:spcBef>
              <a:spcAft>
                <a:spcPts val="0"/>
              </a:spcAft>
              <a:buClrTx/>
              <a:buSzTx/>
              <a:buFontTx/>
              <a:buNone/>
              <a:tabLst/>
              <a:defRPr/>
            </a:pPr>
            <a:r>
              <a:rPr lang="ar-SA" sz="1200" b="0" i="0" u="none" strike="noStrike" kern="1200" baseline="0" dirty="0">
                <a:solidFill>
                  <a:schemeClr val="tx1"/>
                </a:solidFill>
                <a:latin typeface="+mn-lt"/>
                <a:ea typeface="+mn-ea"/>
                <a:cs typeface="+mn-cs"/>
              </a:rPr>
              <a:t>المسنون</a:t>
            </a:r>
            <a:r>
              <a:rPr lang="en-US" sz="1200" b="0" i="0" u="none" strike="noStrike" kern="1200" baseline="0" dirty="0">
                <a:solidFill>
                  <a:schemeClr val="tx1"/>
                </a:solidFill>
                <a:latin typeface="+mn-lt"/>
                <a:ea typeface="+mn-ea"/>
                <a:cs typeface="+mn-cs"/>
              </a:rPr>
              <a:t>		</a:t>
            </a:r>
            <a:r>
              <a:rPr lang="ar-SA" sz="1200" b="0" i="0" u="none" strike="noStrike" kern="1200" baseline="0" dirty="0">
                <a:solidFill>
                  <a:schemeClr val="tx1"/>
                </a:solidFill>
                <a:latin typeface="+mn-lt"/>
                <a:ea typeface="+mn-ea"/>
                <a:cs typeface="+mn-cs"/>
              </a:rPr>
              <a:t>المواقع الثابتة ومواقع التوعية</a:t>
            </a:r>
            <a:r>
              <a:rPr lang="en-US" sz="1200" b="0" i="0" u="none" strike="noStrike" kern="1200" baseline="0" dirty="0">
                <a:solidFill>
                  <a:schemeClr val="tx1"/>
                </a:solidFill>
                <a:latin typeface="+mn-lt"/>
                <a:ea typeface="+mn-ea"/>
                <a:cs typeface="+mn-cs"/>
              </a:rPr>
              <a:t>	</a:t>
            </a:r>
            <a:r>
              <a:rPr lang="ar-SA" sz="1000" b="0" i="0" u="none" strike="noStrike" kern="1200" baseline="0" dirty="0">
                <a:solidFill>
                  <a:schemeClr val="tx1"/>
                </a:solidFill>
                <a:latin typeface="+mn-lt"/>
                <a:ea typeface="+mn-ea"/>
                <a:cs typeface="+mn-cs"/>
              </a:rPr>
              <a:t>مرافق الرعاية الصحية الأولية، ومرافق الرعاية الطويلة الأجل، ومراكز الرعاية النهارية، ومراكز الرعاية المجتمعية، والصيدليات، والفرق المتنقلة المكلفة				بالزيارات المنزلية وغيرها</a:t>
            </a:r>
          </a:p>
          <a:p>
            <a:pPr marL="0" marR="0" lvl="0" indent="0" algn="r" defTabSz="914400" rtl="1" eaLnBrk="1" fontAlgn="auto" latinLnBrk="0" hangingPunct="1">
              <a:lnSpc>
                <a:spcPct val="100000"/>
              </a:lnSpc>
              <a:spcBef>
                <a:spcPts val="0"/>
              </a:spcBef>
              <a:spcAft>
                <a:spcPts val="0"/>
              </a:spcAft>
              <a:buClrTx/>
              <a:buSzTx/>
              <a:buFontTx/>
              <a:buNone/>
              <a:tabLst/>
              <a:defRPr/>
            </a:pPr>
            <a:r>
              <a:rPr lang="en-GB" sz="1200" b="0" i="0" u="none" strike="noStrike" kern="1200" baseline="0" dirty="0">
                <a:solidFill>
                  <a:schemeClr val="tx1"/>
                </a:solidFill>
                <a:latin typeface="+mn-lt"/>
                <a:ea typeface="+mn-ea"/>
                <a:cs typeface="+mn-cs"/>
              </a:rPr>
              <a:t>		</a:t>
            </a:r>
            <a:r>
              <a:rPr lang="ar-SA" sz="1200" b="0" i="0" u="none" strike="noStrike" kern="1200" baseline="0" dirty="0">
                <a:solidFill>
                  <a:schemeClr val="tx1"/>
                </a:solidFill>
                <a:latin typeface="+mn-lt"/>
                <a:ea typeface="+mn-ea"/>
                <a:cs typeface="+mn-cs"/>
              </a:rPr>
              <a:t>عيادات مؤقتة/متنقلة</a:t>
            </a:r>
            <a:r>
              <a:rPr lang="en-GB" sz="1200" b="0" i="0" u="none" strike="noStrike" kern="1200" baseline="0" dirty="0">
                <a:solidFill>
                  <a:schemeClr val="tx1"/>
                </a:solidFill>
                <a:latin typeface="+mn-lt"/>
                <a:ea typeface="+mn-ea"/>
                <a:cs typeface="+mn-cs"/>
              </a:rPr>
              <a:t>	</a:t>
            </a:r>
            <a:r>
              <a:rPr lang="ar-SA" sz="1200" b="0" i="0" u="none" strike="noStrike" kern="1200" baseline="0" dirty="0">
                <a:solidFill>
                  <a:schemeClr val="tx1"/>
                </a:solidFill>
                <a:latin typeface="+mn-lt"/>
                <a:ea typeface="+mn-ea"/>
                <a:cs typeface="+mn-cs"/>
              </a:rPr>
              <a:t>المؤسسات العامة والخاصة، وأماكن التسوق، والحدائق، والسيارات</a:t>
            </a:r>
          </a:p>
          <a:p>
            <a:pPr marL="0" marR="0" lvl="0" indent="0" algn="r" defTabSz="914400" rtl="1"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		</a:t>
            </a:r>
            <a:r>
              <a:rPr lang="ar-SA" sz="1200" b="0" i="0" u="none" strike="noStrike" kern="1200" baseline="0" dirty="0">
                <a:solidFill>
                  <a:schemeClr val="tx1"/>
                </a:solidFill>
                <a:latin typeface="+mn-lt"/>
                <a:ea typeface="+mn-ea"/>
                <a:cs typeface="+mn-cs"/>
              </a:rPr>
              <a:t>حملات جماهيرية</a:t>
            </a:r>
            <a:r>
              <a:rPr lang="en-US" sz="1200" b="0" i="0" u="none" strike="noStrike" kern="1200" baseline="0" dirty="0">
                <a:solidFill>
                  <a:schemeClr val="tx1"/>
                </a:solidFill>
                <a:latin typeface="+mn-lt"/>
                <a:ea typeface="+mn-ea"/>
                <a:cs typeface="+mn-cs"/>
              </a:rPr>
              <a:t>	</a:t>
            </a:r>
          </a:p>
          <a:p>
            <a:pPr algn="r" rtl="1"/>
            <a:r>
              <a:rPr lang="ar-SA" sz="1000" b="0" i="0" u="sng" strike="noStrike" kern="1200" baseline="0" dirty="0">
                <a:solidFill>
                  <a:schemeClr val="tx1"/>
                </a:solidFill>
                <a:latin typeface="+mn-lt"/>
                <a:ea typeface="+mn-ea"/>
                <a:cs typeface="+mn-cs"/>
              </a:rPr>
              <a:t>الأشخاص الذين يعانون</a:t>
            </a:r>
            <a:r>
              <a:rPr lang="en-US" sz="1000" b="0" i="0" u="sng" strike="noStrike" kern="1200" baseline="0" dirty="0">
                <a:solidFill>
                  <a:schemeClr val="tx1"/>
                </a:solidFill>
                <a:latin typeface="+mn-lt"/>
                <a:ea typeface="+mn-ea"/>
                <a:cs typeface="+mn-cs"/>
              </a:rPr>
              <a:t>	</a:t>
            </a:r>
            <a:r>
              <a:rPr lang="ar-SA" sz="1000" b="0" i="0" u="sng" strike="noStrike" kern="1200" baseline="0" dirty="0">
                <a:solidFill>
                  <a:schemeClr val="tx1"/>
                </a:solidFill>
                <a:latin typeface="+mn-lt"/>
                <a:ea typeface="+mn-ea"/>
                <a:cs typeface="+mn-cs"/>
              </a:rPr>
              <a:t>المواقع الثابتة ومواقع التوعية </a:t>
            </a:r>
            <a:r>
              <a:rPr lang="en-US" sz="1000" b="0" i="0" u="sng" strike="noStrike" kern="1200" baseline="0" dirty="0">
                <a:solidFill>
                  <a:schemeClr val="tx1"/>
                </a:solidFill>
                <a:latin typeface="+mn-lt"/>
                <a:ea typeface="+mn-ea"/>
                <a:cs typeface="+mn-cs"/>
              </a:rPr>
              <a:t>	</a:t>
            </a:r>
            <a:r>
              <a:rPr lang="ar-SA" sz="1000" b="0" i="0" u="sng" strike="noStrike" kern="1200" baseline="0" dirty="0">
                <a:solidFill>
                  <a:schemeClr val="tx1"/>
                </a:solidFill>
                <a:latin typeface="+mn-lt"/>
                <a:ea typeface="+mn-ea"/>
                <a:cs typeface="+mn-cs"/>
              </a:rPr>
              <a:t>مرافق الرعاية الصحية الأولية، والعيادات الخارجية، والمستشفيات، ومرافق الرعاية الطويلة الأجل، في أماكن العمل،  </a:t>
            </a:r>
            <a:r>
              <a:rPr lang="ar-SA" sz="1000" b="0" i="0" u="none" strike="noStrike" kern="1200" baseline="0" dirty="0">
                <a:solidFill>
                  <a:schemeClr val="tx1"/>
                </a:solidFill>
                <a:latin typeface="+mn-lt"/>
                <a:ea typeface="+mn-ea"/>
                <a:cs typeface="+mn-cs"/>
              </a:rPr>
              <a:t>						من خلال فرق متنقلة لزيارة الأشخاص الذين يعانون من مشاكل صحية والذين لا يستطيعون الخروج من منازلهم، والمؤسسات العامة والخاصة الأخرى</a:t>
            </a:r>
            <a:endParaRPr lang="en-US" sz="1000" b="0" i="0" u="none" strike="noStrike" kern="1200" baseline="0" dirty="0">
              <a:solidFill>
                <a:schemeClr val="tx1"/>
              </a:solidFill>
              <a:latin typeface="+mn-lt"/>
              <a:ea typeface="+mn-ea"/>
              <a:cs typeface="+mn-cs"/>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SA" sz="1000" b="0" i="0" u="none" strike="noStrike" kern="1200" baseline="0" dirty="0">
                <a:solidFill>
                  <a:schemeClr val="tx1"/>
                </a:solidFill>
                <a:latin typeface="+mn-lt"/>
                <a:ea typeface="+mn-ea"/>
                <a:cs typeface="+mn-cs"/>
              </a:rPr>
              <a:t>من مشاكل صحية</a:t>
            </a:r>
            <a:r>
              <a:rPr lang="en-US" sz="1000" b="0" i="0" u="none" strike="noStrike" kern="1200" baseline="0" dirty="0">
                <a:solidFill>
                  <a:schemeClr val="tx1"/>
                </a:solidFill>
                <a:latin typeface="+mn-lt"/>
                <a:ea typeface="+mn-ea"/>
                <a:cs typeface="+mn-cs"/>
              </a:rPr>
              <a:t>	</a:t>
            </a:r>
            <a:r>
              <a:rPr lang="ar-SA" sz="1000" b="0" i="0" u="none" strike="noStrike" kern="1200" baseline="0" dirty="0">
                <a:solidFill>
                  <a:schemeClr val="tx1"/>
                </a:solidFill>
                <a:latin typeface="+mn-lt"/>
                <a:ea typeface="+mn-ea"/>
                <a:cs typeface="+mn-cs"/>
              </a:rPr>
              <a:t>	</a:t>
            </a:r>
            <a:r>
              <a:rPr lang="en-US" sz="1000" b="0" i="0" u="none" strike="noStrike" kern="1200" baseline="0" dirty="0">
                <a:solidFill>
                  <a:schemeClr val="tx1"/>
                </a:solidFill>
                <a:latin typeface="+mn-lt"/>
                <a:ea typeface="+mn-ea"/>
                <a:cs typeface="+mn-cs"/>
              </a:rPr>
              <a:t>	</a:t>
            </a:r>
            <a:r>
              <a:rPr lang="ar-SA" sz="1000" b="0" i="0" u="none" strike="noStrike" kern="1200" baseline="0" dirty="0">
                <a:solidFill>
                  <a:schemeClr val="tx1"/>
                </a:solidFill>
                <a:latin typeface="+mn-lt"/>
                <a:ea typeface="+mn-ea"/>
                <a:cs typeface="+mn-cs"/>
              </a:rPr>
              <a:t>				</a:t>
            </a:r>
          </a:p>
          <a:p>
            <a:pPr marL="0" marR="0" lvl="0" indent="0" algn="r" defTabSz="914400" rtl="1" eaLnBrk="1" fontAlgn="auto" latinLnBrk="0" hangingPunct="1">
              <a:lnSpc>
                <a:spcPct val="100000"/>
              </a:lnSpc>
              <a:spcBef>
                <a:spcPts val="0"/>
              </a:spcBef>
              <a:spcAft>
                <a:spcPts val="0"/>
              </a:spcAft>
              <a:buClrTx/>
              <a:buSzTx/>
              <a:buFontTx/>
              <a:buNone/>
              <a:tabLst/>
              <a:defRPr/>
            </a:pPr>
            <a:r>
              <a:rPr lang="ar-SA" sz="1000" b="0" i="0" u="none" strike="noStrike" kern="1200" baseline="0" dirty="0">
                <a:solidFill>
                  <a:schemeClr val="tx1"/>
                </a:solidFill>
                <a:latin typeface="+mn-lt"/>
                <a:ea typeface="+mn-ea"/>
                <a:cs typeface="+mn-cs"/>
              </a:rPr>
              <a:t>				أي مما سبق بالإضافة إلى استراتيجيات خاصة، وكمثال على ذلك المناطق غير الآمنة (التفاوض بشأن الوصول، وأفرقة التطعيم في نقاط العبور) 				وأماكن العمل</a:t>
            </a:r>
          </a:p>
          <a:p>
            <a:pPr marL="0" marR="0" lvl="0" indent="0" algn="r" defTabSz="914400" rtl="1" eaLnBrk="1" fontAlgn="auto" latinLnBrk="0" hangingPunct="1">
              <a:lnSpc>
                <a:spcPct val="100000"/>
              </a:lnSpc>
              <a:spcBef>
                <a:spcPts val="0"/>
              </a:spcBef>
              <a:spcAft>
                <a:spcPts val="0"/>
              </a:spcAft>
              <a:buClrTx/>
              <a:buSzTx/>
              <a:buFontTx/>
              <a:buNone/>
              <a:tabLst/>
              <a:defRPr/>
            </a:pPr>
            <a:r>
              <a:rPr lang="ar-SA" sz="1000" b="0" i="0" u="none" strike="noStrike" kern="1200" baseline="0" dirty="0">
                <a:solidFill>
                  <a:schemeClr val="tx1"/>
                </a:solidFill>
                <a:latin typeface="+mn-lt"/>
                <a:ea typeface="+mn-ea"/>
                <a:cs typeface="+mn-cs"/>
              </a:rPr>
              <a:t>فئات مستهدفة أخرى</a:t>
            </a:r>
            <a:r>
              <a:rPr lang="en-GB" sz="1000" b="0" i="0" u="none" strike="noStrike" kern="1200" baseline="0" dirty="0">
                <a:solidFill>
                  <a:schemeClr val="tx1"/>
                </a:solidFill>
                <a:latin typeface="+mn-lt"/>
                <a:ea typeface="+mn-ea"/>
                <a:cs typeface="+mn-cs"/>
              </a:rPr>
              <a:t>	</a:t>
            </a:r>
            <a:r>
              <a:rPr lang="ar-SA" sz="1000" b="0" i="0" u="none" strike="noStrike" kern="1200" baseline="0">
                <a:solidFill>
                  <a:schemeClr val="tx1"/>
                </a:solidFill>
                <a:latin typeface="+mn-lt"/>
                <a:ea typeface="+mn-ea"/>
                <a:cs typeface="+mn-cs"/>
              </a:rPr>
              <a:t>عيادات مؤقتة/ متنقلة</a:t>
            </a:r>
            <a:r>
              <a:rPr lang="en-GB" sz="1000" b="0" i="0" u="none" strike="noStrike" kern="1200" baseline="0" dirty="0">
                <a:solidFill>
                  <a:schemeClr val="tx1"/>
                </a:solidFill>
                <a:latin typeface="+mn-lt"/>
                <a:ea typeface="+mn-ea"/>
                <a:cs typeface="+mn-cs"/>
              </a:rPr>
              <a:t>	</a:t>
            </a:r>
            <a:endParaRPr lang="ar-SA" sz="1000" b="0" i="0" u="none" strike="noStrike" kern="1200" baseline="0" dirty="0">
              <a:solidFill>
                <a:schemeClr val="tx1"/>
              </a:solidFill>
              <a:latin typeface="+mn-lt"/>
              <a:ea typeface="+mn-ea"/>
              <a:cs typeface="+mn-cs"/>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en-US" sz="1000" b="0" i="0" u="none" strike="noStrike" kern="1200" baseline="0" dirty="0">
                <a:solidFill>
                  <a:schemeClr val="tx1"/>
                </a:solidFill>
                <a:latin typeface="+mn-lt"/>
                <a:ea typeface="+mn-ea"/>
                <a:cs typeface="+mn-cs"/>
              </a:rPr>
              <a:t>		</a:t>
            </a:r>
            <a:r>
              <a:rPr lang="ar-SA" sz="1000" b="0" i="0" u="none" strike="noStrike" kern="1200" baseline="0" dirty="0">
                <a:solidFill>
                  <a:schemeClr val="tx1"/>
                </a:solidFill>
                <a:latin typeface="+mn-lt"/>
                <a:ea typeface="+mn-ea"/>
                <a:cs typeface="+mn-cs"/>
              </a:rPr>
              <a:t>حملات جماهيرية</a:t>
            </a:r>
            <a:r>
              <a:rPr lang="en-US" sz="1000" b="0" i="0" u="none" strike="noStrike" kern="1200" baseline="0" dirty="0">
                <a:solidFill>
                  <a:schemeClr val="tx1"/>
                </a:solidFill>
                <a:latin typeface="+mn-lt"/>
                <a:ea typeface="+mn-ea"/>
                <a:cs typeface="+mn-cs"/>
              </a:rPr>
              <a:t>	</a:t>
            </a:r>
          </a:p>
          <a:p>
            <a:pPr marL="0" indent="0">
              <a:buFont typeface="Arial" panose="020B0604020202020204" pitchFamily="34" charset="0"/>
              <a:buNone/>
            </a:pPr>
            <a:endParaRPr lang="en-GB" dirty="0"/>
          </a:p>
        </p:txBody>
      </p:sp>
      <p:sp>
        <p:nvSpPr>
          <p:cNvPr id="4" name="Slide Number Placeholder 3"/>
          <p:cNvSpPr>
            <a:spLocks noGrp="1"/>
          </p:cNvSpPr>
          <p:nvPr>
            <p:ph type="sldNum" sz="quarter" idx="5"/>
          </p:nvPr>
        </p:nvSpPr>
        <p:spPr/>
        <p:txBody>
          <a:bodyPr/>
          <a:lstStyle/>
          <a:p>
            <a:fld id="{FAE61A72-6C7D-49E1-A69D-B1543F4FDA02}" type="slidenum">
              <a:rPr lang="en-US" smtClean="0"/>
              <a:t>19</a:t>
            </a:fld>
            <a:endParaRPr lang="en-US"/>
          </a:p>
        </p:txBody>
      </p:sp>
    </p:spTree>
    <p:extLst>
      <p:ext uri="{BB962C8B-B14F-4D97-AF65-F5344CB8AC3E}">
        <p14:creationId xmlns:p14="http://schemas.microsoft.com/office/powerpoint/2010/main" val="42749406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ar-SA"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لكل لقاح فعالية تماثل فعالية اللقاحات الأخرى، ولكنه يحتاج إلى متطلبات تخزين ونقل مختلفة</a:t>
            </a:r>
            <a:r>
              <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t>
            </a:r>
          </a:p>
          <a:p>
            <a:pPr marL="685800" marR="0" lvl="1" indent="-228600" algn="r" defTabSz="914400" rtl="1"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ar-SA" sz="1800" b="0" i="0" u="none" strike="noStrike" kern="1200" cap="none" spc="0" normalizeH="0" baseline="0" noProof="0" dirty="0">
                <a:ln>
                  <a:noFill/>
                </a:ln>
                <a:solidFill>
                  <a:prstClr val="black"/>
                </a:solidFill>
                <a:effectLst/>
                <a:uLnTx/>
                <a:uFillTx/>
                <a:latin typeface="Arial"/>
                <a:ea typeface="+mn-ea"/>
                <a:cs typeface="Arial"/>
              </a:rPr>
              <a:t>يتطلب اللقاح "ألف" سلسلة مستقرة فائقة البرودة تتراوح من -70 إلى -80 درجة مئوية</a:t>
            </a:r>
          </a:p>
          <a:p>
            <a:pPr marL="685800" marR="0" lvl="1" indent="-228600" algn="r" defTabSz="914400" rtl="1"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ar-SA"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يتطلب اللقاح "جيم" درجات حرارة تبريد قياسية (من 2 إلى 8 درجات مئوية) لمدة تصل إلى ستة أشهر.</a:t>
            </a:r>
            <a:endPar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fld id="{FAE61A72-6C7D-49E1-A69D-B1543F4FDA02}" type="slidenum">
              <a:rPr lang="en-US" smtClean="0"/>
              <a:t>21</a:t>
            </a:fld>
            <a:endParaRPr lang="en-US"/>
          </a:p>
        </p:txBody>
      </p:sp>
    </p:spTree>
    <p:extLst>
      <p:ext uri="{BB962C8B-B14F-4D97-AF65-F5344CB8AC3E}">
        <p14:creationId xmlns:p14="http://schemas.microsoft.com/office/powerpoint/2010/main" val="13269925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b="1" dirty="0"/>
              <a:t>ملاحظات الميسر</a:t>
            </a:r>
            <a:r>
              <a:rPr lang="en-US" b="1" dirty="0"/>
              <a:t>:</a:t>
            </a:r>
            <a:endParaRPr lang="ar-SA" b="1" dirty="0"/>
          </a:p>
          <a:p>
            <a:pPr algn="r" rtl="1"/>
            <a:r>
              <a:rPr lang="ar-SA" b="0" dirty="0"/>
              <a:t>ترد فيما يلي المتطلبات المسبقة لوضع استراتيجيات التوزيع المناسبة:</a:t>
            </a:r>
            <a:endParaRPr lang="en-US" b="0" dirty="0"/>
          </a:p>
          <a:p>
            <a:pPr algn="r" rtl="1"/>
            <a:r>
              <a:rPr lang="en-US" b="0" dirty="0"/>
              <a:t>•	</a:t>
            </a:r>
            <a:r>
              <a:rPr lang="ar-SA" b="0" dirty="0"/>
              <a:t>التنبؤ بالاحتياجات من اللقاحات واللوجستيات: توفر أداة تحديد حجم سلسلة إمدادات التحصين معلومات عن الاحتياجات من المعدات والإمدادات والميزانية اللازمة لدعم عمليات التوزيع والتطعيم استناداً إلى حجم السكان المراد تطعيمهم.</a:t>
            </a:r>
            <a:endParaRPr lang="en-US" b="0" dirty="0"/>
          </a:p>
          <a:p>
            <a:pPr algn="r" rtl="1"/>
            <a:r>
              <a:rPr lang="en-US" b="0" dirty="0"/>
              <a:t>•	</a:t>
            </a:r>
            <a:r>
              <a:rPr lang="ar-SA" b="0" dirty="0"/>
              <a:t>تقييم سعة التخزين المتاحة: تشكل أداة جرد معدات السلسلة الباردة وتحليل الفجوات وسيلة مفيدة في تقييم كميات اللقاحات وقدرة سلسلة التبريد المقابلة لكل منطقة تجمع.</a:t>
            </a:r>
            <a:endParaRPr lang="en-US" b="0" dirty="0"/>
          </a:p>
          <a:p>
            <a:pPr algn="r" rtl="1"/>
            <a:r>
              <a:rPr lang="en-US" b="0" dirty="0"/>
              <a:t>•	</a:t>
            </a:r>
            <a:r>
              <a:rPr lang="ar-SA" b="0" dirty="0"/>
              <a:t>تحديد القدرة الاحتياطية: تقييم وتحديد قدرات سلسلة التبريد المتاحة وفقاً لنطاقات درجات الحرارة الثلاثة (على سبيل المثال: من +2 درجة مئوية إلى +8 درجة مئوية، و -20 درجة مئوية، و-70 درجة مئوية) لتخزين الأنواع المختلفة من اللقاحات التي يجري تطويرها من لقاح كوفيد-19. إدراج جميع معدات سلسلة التبريد المتاحة خارج برنامج التحصين (مثل شعبة المستحضرات الصيدلانية، والمختبرات المرجعية الوطنية، والقطاع الخاص، وقطاع الأعمال) في قوائم الجرد وحساب القدرات.</a:t>
            </a:r>
            <a:endParaRPr lang="en-US" b="0" dirty="0"/>
          </a:p>
          <a:p>
            <a:pPr algn="r" rtl="1"/>
            <a:r>
              <a:rPr lang="en-US" b="0" dirty="0"/>
              <a:t>•	</a:t>
            </a:r>
            <a:r>
              <a:rPr lang="ar-SA" b="0" dirty="0"/>
              <a:t>إعداد خطة للتوزيع: إعداد خطة لتوزيع للقاحات والإمدادات الإضافية (مثل المحاقن وصناديق الأمان وحاملات اللقاحات وعبوات التبريد والعلامات ونماذج جمع البيانات ومجموعات الاستجابة للآثار الجانبية السلبية بعد التحصين والوقاية من العدوى ومكافحتها/معدات الحماية الشخصية) استناداً إلى الفئات السكانية المستهدفة وعدد الموظفين الذين سيؤلفون أفرقة التطعيم والرصد (مثل القائمين بالتلقيح والمسجلين والعاملين في مجال التعبئة الاجتماعية والمشرفين والمراقبين).</a:t>
            </a:r>
            <a:endParaRPr lang="en-US" b="0" dirty="0"/>
          </a:p>
          <a:p>
            <a:pPr algn="r" rtl="1"/>
            <a:r>
              <a:rPr lang="en-US" b="0" dirty="0"/>
              <a:t>•	</a:t>
            </a:r>
            <a:r>
              <a:rPr lang="ar-SA" b="0" dirty="0"/>
              <a:t>تعزيز إدارة الإمدادات والمخزونات: في البداية، ستكون إمدادات لقاح كوفيد-19 نادرة، وذات فترة صلاحية قصيرة، وقد لا تخضع قوارير اللقاحات فيها للمراقبة. ولذلك، ينبغي رصد وتسجيل درجات حرارة معدات سلسلة التبريد، وتوزيع اللقاحات، وإدارة المخزونات، ومعدلات الهدر بدقة وكفاءة على امتداد سلسلة الإمداد.</a:t>
            </a:r>
            <a:endParaRPr lang="en-US" b="0" dirty="0"/>
          </a:p>
          <a:p>
            <a:pPr algn="r" rtl="1"/>
            <a:r>
              <a:rPr lang="en-US" b="0" dirty="0"/>
              <a:t>•	</a:t>
            </a:r>
            <a:r>
              <a:rPr lang="ar-SA" b="0" dirty="0"/>
              <a:t>إنشاء نظام لتتبع اللقاحات: إنشاء آلية قوية لضمان إمكانية تتبع لقاحات كوفيد-19 لتجنب خطر تحويل اللقاحات وتزييفها.</a:t>
            </a:r>
            <a:endParaRPr lang="en-US" b="0" dirty="0"/>
          </a:p>
          <a:p>
            <a:pPr algn="r" rtl="1"/>
            <a:r>
              <a:rPr lang="en-US" b="0" dirty="0"/>
              <a:t>•	</a:t>
            </a:r>
            <a:r>
              <a:rPr lang="ar-SA" b="0" dirty="0"/>
              <a:t>التخطيط لتأمين اللقاحات والموظفين المعنيين: في سياق ارتفاع الطلب على اللقاحات والمخزونات المحدودة لها، يجب وضع ترتيبات أمنية واضحة لضمان سلامة وتماسك لقاحات كوفيد-19 والمنتجات المساعدة في جميع مراحل سلسلة الإمداد. ووضع خطة لضمان أمن جميع الموظفين المعنيين وجميع مرافق تخزين اللقاحات، بما في ذلك أثناء العبور.</a:t>
            </a:r>
            <a:endParaRPr lang="en-US" b="0" dirty="0"/>
          </a:p>
          <a:p>
            <a:pPr algn="r" rtl="1"/>
            <a:endParaRPr lang="en-US" dirty="0"/>
          </a:p>
          <a:p>
            <a:pPr algn="r" rtl="1"/>
            <a:r>
              <a:rPr lang="ar-SA" b="1" u="sng" dirty="0"/>
              <a:t>إعداد سلسلة الإمداد وإدارة نفايات الرعاية الصحية</a:t>
            </a:r>
          </a:p>
          <a:p>
            <a:pPr algn="r" rtl="1"/>
            <a:endParaRPr lang="en-US" dirty="0"/>
          </a:p>
          <a:p>
            <a:pPr algn="r" rtl="1"/>
            <a:r>
              <a:rPr lang="ar-SA" b="0" dirty="0"/>
              <a:t>حُدّثت الأدوات لتشمل عناصر ذات الصلة بـكوفيد-19. ويُشجع مديرو سلاسل الإمداد</a:t>
            </a:r>
          </a:p>
          <a:p>
            <a:pPr algn="r" rtl="1"/>
            <a:r>
              <a:rPr lang="ar-SA" b="0" dirty="0"/>
              <a:t>على الاطلاع على أدوات تحليل السيناريو والتخطيط على الصعيد الجزئي حتى يتمكنوا من محاكاة</a:t>
            </a:r>
          </a:p>
          <a:p>
            <a:pPr algn="r" rtl="1"/>
            <a:r>
              <a:rPr lang="ar-SA" b="0" dirty="0"/>
              <a:t>أثر الموارد البشرية واللوجستيات والميزانيات</a:t>
            </a:r>
            <a:r>
              <a:rPr lang="en-US" b="0" dirty="0"/>
              <a:t>.</a:t>
            </a:r>
            <a:r>
              <a:rPr lang="ar-SA" b="0" dirty="0"/>
              <a:t> وإذا كانت القدرات غير كافية، ينبغي للبلدان أن تنظر في الخيارات العملية الكفيلة بمعالجة الثغرات في القدرات على مختلف مستويات سلسلة الإمداد. وتُشجَّع البلدان على أن تتحرى قدر الإمكان الدقة في توثيق المعلومات التي تسنى جمعها. وسيتعين على البلدان المؤهلة للحصول على دعم الشركاء أن تقدم هذه المعلومات في إطار تطبيقها لتخصيص اللقاحات ودعمها لتوزيعها. وتُشجَّع البلدان على أن تتحقق بانتظام من صحة آخر ما يصدر من معلومات عن اللقاح الذي سيُتاح لها، وأن تعيد النظر في خططها وتعدّلها وفقاً لذلك.</a:t>
            </a:r>
            <a:endParaRPr lang="en-US" b="0" dirty="0"/>
          </a:p>
          <a:p>
            <a:endParaRPr lang="en-GB" dirty="0"/>
          </a:p>
        </p:txBody>
      </p:sp>
      <p:sp>
        <p:nvSpPr>
          <p:cNvPr id="4" name="Slide Number Placeholder 3"/>
          <p:cNvSpPr>
            <a:spLocks noGrp="1"/>
          </p:cNvSpPr>
          <p:nvPr>
            <p:ph type="sldNum" sz="quarter" idx="5"/>
          </p:nvPr>
        </p:nvSpPr>
        <p:spPr/>
        <p:txBody>
          <a:bodyPr/>
          <a:lstStyle/>
          <a:p>
            <a:fld id="{FAE61A72-6C7D-49E1-A69D-B1543F4FDA02}" type="slidenum">
              <a:rPr lang="en-US" smtClean="0"/>
              <a:t>22</a:t>
            </a:fld>
            <a:endParaRPr lang="en-US"/>
          </a:p>
        </p:txBody>
      </p:sp>
    </p:spTree>
    <p:extLst>
      <p:ext uri="{BB962C8B-B14F-4D97-AF65-F5344CB8AC3E}">
        <p14:creationId xmlns:p14="http://schemas.microsoft.com/office/powerpoint/2010/main" val="13447953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b="1" dirty="0"/>
              <a:t>ملاحظات الميسر</a:t>
            </a:r>
            <a:r>
              <a:rPr lang="en-US" b="1" dirty="0"/>
              <a:t>:</a:t>
            </a:r>
            <a:endParaRPr lang="en-US" b="0" dirty="0"/>
          </a:p>
          <a:p>
            <a:pPr algn="r" rtl="1"/>
            <a:r>
              <a:rPr lang="ar-SA" b="0" dirty="0"/>
              <a:t>لضمان قبول لقاح كوفيد-19</a:t>
            </a:r>
            <a:r>
              <a:rPr lang="en-US" b="0" dirty="0"/>
              <a:t> </a:t>
            </a:r>
            <a:r>
              <a:rPr lang="ar-SA" b="0" dirty="0"/>
              <a:t>والإقبال على تلقيه</a:t>
            </a:r>
            <a:r>
              <a:rPr lang="en-US" b="0" dirty="0"/>
              <a:t>، </a:t>
            </a:r>
            <a:r>
              <a:rPr lang="ar-SA" b="0" dirty="0"/>
              <a:t>سيتعين على البلدان اعتماد نهج متكامل يحقق ما يلي:</a:t>
            </a:r>
            <a:endParaRPr lang="en-US" b="0" dirty="0"/>
          </a:p>
          <a:p>
            <a:pPr algn="r" rtl="1"/>
            <a:r>
              <a:rPr lang="en-US" b="0" dirty="0"/>
              <a:t>•	</a:t>
            </a:r>
            <a:r>
              <a:rPr lang="ar-SA" b="0" dirty="0"/>
              <a:t>يبدأ بالاستماع إلى الفئات السكانية المستهدفة وفهمها، وتوليد بيانات سلوكية واجتماعية عن دوافع الإقبال على تلقي اللقاح، وتصميم استراتيجيات موجهة للاستجابة؛</a:t>
            </a:r>
            <a:endParaRPr lang="en-US" b="0" dirty="0"/>
          </a:p>
          <a:p>
            <a:pPr algn="r" rtl="1"/>
            <a:r>
              <a:rPr lang="en-US" b="0" dirty="0"/>
              <a:t>•	</a:t>
            </a:r>
            <a:r>
              <a:rPr lang="ar-SA" b="0" dirty="0"/>
              <a:t>يبني بيئة معلومات داعمة وشفافة، ويعالج المعلومات الخاطئة من خلال الاستماع الاجتماعي والتقييمات التي تُسترشد بها مبادرات المشاركة الرقمية؛</a:t>
            </a:r>
            <a:endParaRPr lang="en-US" b="0" dirty="0"/>
          </a:p>
          <a:p>
            <a:pPr algn="r" rtl="1"/>
            <a:r>
              <a:rPr lang="en-US" b="0" dirty="0"/>
              <a:t>•	</a:t>
            </a:r>
            <a:r>
              <a:rPr lang="ar-SA" b="0" dirty="0"/>
              <a:t>يبني الثقة ويعزز قبول اللقاحات من خلال إشراك 	منظمات المجتمع المدني للمجتمعات المحلية، وخاصة للفئات السكانية المستهدفة الضعيفة؛</a:t>
            </a:r>
            <a:endParaRPr lang="en-US" b="0" dirty="0"/>
          </a:p>
          <a:p>
            <a:pPr algn="r" rtl="1"/>
            <a:r>
              <a:rPr lang="en-US" b="0" dirty="0"/>
              <a:t>•	</a:t>
            </a:r>
            <a:r>
              <a:rPr lang="ar-SA" b="0" dirty="0"/>
              <a:t>يزود العاملين الصحيين بالمعارف المطلوبة عن لقاحات كوفيد-19 باعتبارهم المتلقين الأوائل لها، وبوصفهم أشخاصاً مؤثِّرين موثوقين، وقائمين بالتلقيح، مما يمنحهم المهارات اللازمة للتواصل بفعالية 	وبشكل مقنع مع الفئات السكانية والمجتمعات المحلية المستهدفة؛</a:t>
            </a:r>
          </a:p>
          <a:p>
            <a:pPr algn="r" rtl="1"/>
            <a:r>
              <a:rPr lang="en-US" b="0" dirty="0"/>
              <a:t>•	</a:t>
            </a:r>
            <a:r>
              <a:rPr lang="ar-SA" b="0" dirty="0"/>
              <a:t>يُعدّ البلدان للرد على أي تقارير عن الآثار الجانبية السلبية بعد التحصين</a:t>
            </a:r>
            <a:r>
              <a:rPr lang="en-US" b="0" dirty="0"/>
              <a:t> </a:t>
            </a:r>
            <a:r>
              <a:rPr lang="ar-SA" b="0" dirty="0"/>
              <a:t>والتخطيط للتخفيف من أي أزمة من أزمات الثقة التي تنجم عن ذلك.</a:t>
            </a:r>
            <a:endParaRPr lang="en-US" b="0" dirty="0"/>
          </a:p>
          <a:p>
            <a:pPr algn="r" rtl="1"/>
            <a:endParaRPr lang="en-US" b="0" dirty="0"/>
          </a:p>
          <a:p>
            <a:pPr algn="r" rtl="1"/>
            <a:r>
              <a:rPr lang="ar-SA" b="0" dirty="0"/>
              <a:t>وينبغي أن يكون السعي إلى تحقيق الإنصاف في الحصول على اللقاحات مبدأً توجيهياً لجميع البلدان من أجل توفير الحماية الكافية للفئات التي تعاني من عبء أكبر من مرض كوفيد-19. </a:t>
            </a:r>
            <a:endParaRPr lang="en-US" b="0" dirty="0"/>
          </a:p>
          <a:p>
            <a:pPr algn="r" rtl="1"/>
            <a:r>
              <a:rPr lang="ar-SA" b="0" dirty="0"/>
              <a:t>1-</a:t>
            </a:r>
            <a:r>
              <a:rPr lang="en-US" b="0" dirty="0"/>
              <a:t>	</a:t>
            </a:r>
            <a:r>
              <a:rPr lang="ar-SA" b="0" i="0" dirty="0">
                <a:solidFill>
                  <a:srgbClr val="333333"/>
                </a:solidFill>
                <a:effectLst/>
                <a:latin typeface="Traditional Arabic" panose="02020603050405020304" pitchFamily="18" charset="-78"/>
                <a:cs typeface="Traditional Arabic" panose="02020603050405020304" pitchFamily="18" charset="-78"/>
              </a:rPr>
              <a:t>الاستماع الاجتماعي والمشاركة الرقمية وإدارة المعلومات الخاطئة</a:t>
            </a:r>
            <a:endParaRPr lang="en-US" b="0" dirty="0"/>
          </a:p>
          <a:p>
            <a:pPr algn="r" rtl="1"/>
            <a:r>
              <a:rPr lang="ar-SA" b="0" dirty="0"/>
              <a:t>2-</a:t>
            </a:r>
            <a:r>
              <a:rPr lang="en-US" b="0" dirty="0"/>
              <a:t>	</a:t>
            </a:r>
            <a:r>
              <a:rPr lang="ar-SA" b="0" dirty="0"/>
              <a:t>الإبلاغ عن المخاطر والمشاركة المجتمعية</a:t>
            </a:r>
            <a:endParaRPr lang="en-US" b="0" dirty="0"/>
          </a:p>
          <a:p>
            <a:pPr algn="r" rtl="1"/>
            <a:r>
              <a:rPr lang="ar-SA" b="0" dirty="0"/>
              <a:t>3-</a:t>
            </a:r>
            <a:r>
              <a:rPr lang="en-US" b="0" dirty="0"/>
              <a:t>	</a:t>
            </a:r>
            <a:r>
              <a:rPr lang="ar-SA" b="0" dirty="0"/>
              <a:t>تمكين العاملين الصحيين الموجودين في الخطوط الأمامية </a:t>
            </a:r>
          </a:p>
          <a:p>
            <a:pPr algn="r" rtl="1"/>
            <a:r>
              <a:rPr lang="ar-SA" b="0" dirty="0"/>
              <a:t>4-</a:t>
            </a:r>
            <a:r>
              <a:rPr lang="en-US" b="0" dirty="0"/>
              <a:t>	</a:t>
            </a:r>
            <a:r>
              <a:rPr lang="ar-SA" b="0" dirty="0"/>
              <a:t>الاتصالات في حالات الأزمات</a:t>
            </a:r>
            <a:endParaRPr lang="en-US" b="0" dirty="0"/>
          </a:p>
          <a:p>
            <a:pPr algn="r" rtl="1"/>
            <a:endParaRPr lang="en-US" b="0" dirty="0"/>
          </a:p>
          <a:p>
            <a:pPr algn="r" rtl="1"/>
            <a:r>
              <a:rPr lang="ar-SA" b="0" dirty="0"/>
              <a:t>ومن الضروري أن يكون الفريق الأساسي مسؤولاً عن تنسيق وإدارة الاتصالات في حالات الأزمات</a:t>
            </a:r>
            <a:r>
              <a:rPr lang="ar-SA" b="0" i="0" dirty="0">
                <a:solidFill>
                  <a:schemeClr val="tx1"/>
                </a:solidFill>
                <a:effectLst/>
                <a:latin typeface="+mn-lt"/>
                <a:cs typeface="+mn-cs"/>
              </a:rPr>
              <a:t> </a:t>
            </a:r>
            <a:r>
              <a:rPr lang="ar-SA" b="0" i="0" dirty="0">
                <a:solidFill>
                  <a:srgbClr val="333333"/>
                </a:solidFill>
                <a:effectLst/>
                <a:latin typeface="Traditional Arabic" panose="02020603050405020304" pitchFamily="18" charset="-78"/>
                <a:cs typeface="Traditional Arabic" panose="02020603050405020304" pitchFamily="18" charset="-78"/>
              </a:rPr>
              <a:t>وأن يضطلع بالوظائف الرئيسية التالية:</a:t>
            </a:r>
            <a:endParaRPr lang="en-US" b="0" dirty="0"/>
          </a:p>
          <a:p>
            <a:pPr algn="r" rtl="1"/>
            <a:r>
              <a:rPr lang="en-US" b="0" dirty="0"/>
              <a:t>•	</a:t>
            </a:r>
            <a:r>
              <a:rPr lang="ar-SA" b="0" dirty="0"/>
              <a:t>الإجراءات التشغيلية الموحدة لإدارة الاتصالات في حالات الأزمات</a:t>
            </a:r>
            <a:r>
              <a:rPr lang="en-US" b="0" dirty="0"/>
              <a:t>;</a:t>
            </a:r>
            <a:r>
              <a:rPr lang="ar-SA" b="0" dirty="0"/>
              <a:t> </a:t>
            </a:r>
            <a:endParaRPr lang="en-US" b="0" dirty="0"/>
          </a:p>
          <a:p>
            <a:pPr algn="r" rtl="1"/>
            <a:r>
              <a:rPr lang="en-US" b="0" dirty="0"/>
              <a:t>•	</a:t>
            </a:r>
            <a:r>
              <a:rPr lang="ar-SA" b="0" dirty="0"/>
              <a:t>إعداد المحتوى والإرشادات لكشف الشائعات والمعلومات الكاذبة والمضللة والرد عليها من خلال الاستجابة السريعة في الوقت الحقيقي، وخاصة عبر الإنترنت؛</a:t>
            </a:r>
            <a:endParaRPr lang="en-US" b="0" dirty="0"/>
          </a:p>
          <a:p>
            <a:pPr algn="r" rtl="1"/>
            <a:r>
              <a:rPr lang="en-US" b="0" dirty="0"/>
              <a:t>•	</a:t>
            </a:r>
            <a:r>
              <a:rPr lang="ar-SA" b="0" dirty="0"/>
              <a:t>إعداد الرسائل الرئيسية ونشرها ؛ ضمان أن تتحدث برامج التحصين مع أصحاب المصلحة بصوت واحد؛</a:t>
            </a:r>
            <a:endParaRPr lang="en-US" b="0" dirty="0"/>
          </a:p>
          <a:p>
            <a:pPr algn="r" rtl="1"/>
            <a:r>
              <a:rPr lang="en-US" b="0" dirty="0"/>
              <a:t>•	</a:t>
            </a:r>
            <a:r>
              <a:rPr lang="ar-SA" b="0" dirty="0"/>
              <a:t>تدريب وسائط الإعلام والمتحدثين الرسميين؛</a:t>
            </a:r>
            <a:endParaRPr lang="en-US" b="0" dirty="0"/>
          </a:p>
          <a:p>
            <a:pPr algn="r" rtl="1"/>
            <a:r>
              <a:rPr lang="en-US" b="0" dirty="0"/>
              <a:t>•	</a:t>
            </a:r>
            <a:r>
              <a:rPr lang="ar-SA" b="0" dirty="0"/>
              <a:t>؛ التعبئة الاجتماعية وأنشطة الاتصال؛</a:t>
            </a:r>
          </a:p>
          <a:p>
            <a:pPr algn="r" rtl="1"/>
            <a:r>
              <a:rPr lang="en-US" b="0" dirty="0"/>
              <a:t>•	</a:t>
            </a:r>
            <a:r>
              <a:rPr lang="ar-SA" b="0" dirty="0"/>
              <a:t>التواصل مع السكان المتضررين وغيرهم من الجماهير المستهدفة في حالة حدوث آثار جانبية سلبية بعد التحصين. </a:t>
            </a:r>
            <a:endParaRPr lang="en-US" b="0" dirty="0"/>
          </a:p>
          <a:p>
            <a:endParaRPr lang="en-GB" dirty="0"/>
          </a:p>
        </p:txBody>
      </p:sp>
      <p:sp>
        <p:nvSpPr>
          <p:cNvPr id="4" name="Slide Number Placeholder 3"/>
          <p:cNvSpPr>
            <a:spLocks noGrp="1"/>
          </p:cNvSpPr>
          <p:nvPr>
            <p:ph type="sldNum" sz="quarter" idx="5"/>
          </p:nvPr>
        </p:nvSpPr>
        <p:spPr/>
        <p:txBody>
          <a:bodyPr/>
          <a:lstStyle/>
          <a:p>
            <a:fld id="{FAE61A72-6C7D-49E1-A69D-B1543F4FDA02}" type="slidenum">
              <a:rPr lang="en-US" smtClean="0"/>
              <a:t>24</a:t>
            </a:fld>
            <a:endParaRPr lang="en-US"/>
          </a:p>
        </p:txBody>
      </p:sp>
    </p:spTree>
    <p:extLst>
      <p:ext uri="{BB962C8B-B14F-4D97-AF65-F5344CB8AC3E}">
        <p14:creationId xmlns:p14="http://schemas.microsoft.com/office/powerpoint/2010/main" val="34337542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CH" dirty="0"/>
          </a:p>
        </p:txBody>
      </p:sp>
      <p:sp>
        <p:nvSpPr>
          <p:cNvPr id="4" name="Espace réservé du numéro de diapositive 3"/>
          <p:cNvSpPr>
            <a:spLocks noGrp="1"/>
          </p:cNvSpPr>
          <p:nvPr>
            <p:ph type="sldNum" sz="quarter" idx="5"/>
          </p:nvPr>
        </p:nvSpPr>
        <p:spPr/>
        <p:txBody>
          <a:bodyPr/>
          <a:lstStyle/>
          <a:p>
            <a:fld id="{FAE61A72-6C7D-49E1-A69D-B1543F4FDA02}" type="slidenum">
              <a:rPr lang="en-US" smtClean="0"/>
              <a:t>26</a:t>
            </a:fld>
            <a:endParaRPr lang="en-US"/>
          </a:p>
        </p:txBody>
      </p:sp>
    </p:spTree>
    <p:extLst>
      <p:ext uri="{BB962C8B-B14F-4D97-AF65-F5344CB8AC3E}">
        <p14:creationId xmlns:p14="http://schemas.microsoft.com/office/powerpoint/2010/main" val="39028354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dirty="0"/>
              <a:t>عدّل التوقيت حسب جدول أعمالك ولكن تأكد من أنك ستُبقي وقتاً كافياً للجزء 2. وهذا الجزء هو أكثر الأجزاء أهمية في تمرين المحاكاة </a:t>
            </a:r>
            <a:r>
              <a:rPr lang="en-US" dirty="0"/>
              <a:t>!!!</a:t>
            </a:r>
          </a:p>
        </p:txBody>
      </p:sp>
      <p:sp>
        <p:nvSpPr>
          <p:cNvPr id="4" name="Slide Number Placeholder 3"/>
          <p:cNvSpPr>
            <a:spLocks noGrp="1"/>
          </p:cNvSpPr>
          <p:nvPr>
            <p:ph type="sldNum" sz="quarter" idx="5"/>
          </p:nvPr>
        </p:nvSpPr>
        <p:spPr/>
        <p:txBody>
          <a:bodyPr/>
          <a:lstStyle/>
          <a:p>
            <a:fld id="{FAE61A72-6C7D-49E1-A69D-B1543F4FDA02}" type="slidenum">
              <a:rPr lang="en-US" smtClean="0"/>
              <a:t>27</a:t>
            </a:fld>
            <a:endParaRPr lang="en-US"/>
          </a:p>
        </p:txBody>
      </p:sp>
    </p:spTree>
    <p:extLst>
      <p:ext uri="{BB962C8B-B14F-4D97-AF65-F5344CB8AC3E}">
        <p14:creationId xmlns:p14="http://schemas.microsoft.com/office/powerpoint/2010/main" val="366197556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b="1" dirty="0"/>
              <a:t>ملاحظة الميسر</a:t>
            </a:r>
            <a:r>
              <a:rPr lang="en-US" b="1" dirty="0"/>
              <a:t>:</a:t>
            </a:r>
          </a:p>
          <a:p>
            <a:pPr algn="r" rtl="1"/>
            <a:r>
              <a:rPr lang="ar-SA" dirty="0"/>
              <a:t>ترمي هذه الجلسة إلى تحديد الممارسات الجيدة والصعوبات التي تواجهها الخطة الوطنية لتوزيع اللقاحات والتطعيم وإعطاء الأفضلية للمجالات ذات الأولوية التي تحتاج إلى المزيد من العمل/التخطيط.</a:t>
            </a:r>
            <a:r>
              <a:rPr lang="en-US" dirty="0"/>
              <a:t>. </a:t>
            </a:r>
            <a:endParaRPr lang="en-GB" dirty="0"/>
          </a:p>
        </p:txBody>
      </p:sp>
      <p:sp>
        <p:nvSpPr>
          <p:cNvPr id="4" name="Slide Number Placeholder 3"/>
          <p:cNvSpPr>
            <a:spLocks noGrp="1"/>
          </p:cNvSpPr>
          <p:nvPr>
            <p:ph type="sldNum" sz="quarter" idx="5"/>
          </p:nvPr>
        </p:nvSpPr>
        <p:spPr/>
        <p:txBody>
          <a:bodyPr/>
          <a:lstStyle/>
          <a:p>
            <a:fld id="{FAE61A72-6C7D-49E1-A69D-B1543F4FDA02}" type="slidenum">
              <a:rPr lang="en-US" smtClean="0"/>
              <a:t>29</a:t>
            </a:fld>
            <a:endParaRPr lang="en-US"/>
          </a:p>
        </p:txBody>
      </p:sp>
    </p:spTree>
    <p:extLst>
      <p:ext uri="{BB962C8B-B14F-4D97-AF65-F5344CB8AC3E}">
        <p14:creationId xmlns:p14="http://schemas.microsoft.com/office/powerpoint/2010/main" val="39714922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dirty="0"/>
              <a:t>تعمل أفرقة منظمة الصحة العالمية مع خبراء من جميع أنحاء العالم لإعداد هذه الإرشادات. ويستعرض الخبراء سويّاً التقارير والدراسات والعروض التي تقدمها البلدان ، ويحللون الاتجاهات القائمة ويتشاورون مع أفرقة خبراء أخرى، ويقرّون بعد ذلك أفضل النُهج. وهذه الإرشادات موجهة إلى صناع القرار الصحي الذين يكيّفون المعلومات لتتلاءم مع بلدانهم ومع السياق. وتُحدّث هذه الوثائق مع ظهور معارف علمية جديدة.</a:t>
            </a: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FDFF109-5F8C-46C5-B013-3B4098F5F7E7}"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0195242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1" indent="-342900" algn="r" rtl="1">
              <a:spcBef>
                <a:spcPct val="20000"/>
              </a:spcBef>
              <a:buFontTx/>
              <a:buChar char="•"/>
              <a:defRPr/>
            </a:pPr>
            <a:r>
              <a:rPr lang="ar-SA" sz="3500" dirty="0">
                <a:latin typeface="Calibri" pitchFamily="34" charset="0"/>
                <a:cs typeface="Courier New" pitchFamily="49" charset="0"/>
              </a:rPr>
              <a:t>انقسموا إلى مجموعات</a:t>
            </a:r>
            <a:r>
              <a:rPr lang="en-CA" sz="3500" dirty="0">
                <a:latin typeface="Calibri" pitchFamily="34" charset="0"/>
                <a:cs typeface="Courier New" pitchFamily="49" charset="0"/>
              </a:rPr>
              <a:t>.</a:t>
            </a:r>
          </a:p>
          <a:p>
            <a:pPr marL="342900" lvl="1" indent="-342900" algn="r" rtl="1">
              <a:spcBef>
                <a:spcPct val="20000"/>
              </a:spcBef>
              <a:buFontTx/>
              <a:buChar char="•"/>
              <a:defRPr/>
            </a:pPr>
            <a:r>
              <a:rPr lang="ar-SA" sz="3500" dirty="0">
                <a:latin typeface="Calibri" pitchFamily="34" charset="0"/>
                <a:cs typeface="Courier New" pitchFamily="49" charset="0"/>
              </a:rPr>
              <a:t>ترتيب أولويات النتائج في صورة إجراءات</a:t>
            </a:r>
          </a:p>
          <a:p>
            <a:pPr marL="342900" lvl="1" indent="-342900" algn="r" rtl="1">
              <a:spcBef>
                <a:spcPct val="20000"/>
              </a:spcBef>
              <a:buFontTx/>
              <a:buChar char="•"/>
              <a:defRPr/>
            </a:pPr>
            <a:r>
              <a:rPr lang="ar-SA" sz="2400" dirty="0">
                <a:latin typeface="Calibri" pitchFamily="34" charset="0"/>
                <a:cs typeface="Courier New" pitchFamily="49" charset="0"/>
              </a:rPr>
              <a:t>الإجراء</a:t>
            </a:r>
            <a:endParaRPr lang="en-CA" sz="2400" dirty="0">
              <a:latin typeface="Calibri" pitchFamily="34" charset="0"/>
              <a:cs typeface="Courier New" pitchFamily="49" charset="0"/>
            </a:endParaRPr>
          </a:p>
          <a:p>
            <a:pPr marL="800100" lvl="2" indent="-342900" algn="r" rtl="1">
              <a:spcBef>
                <a:spcPct val="20000"/>
              </a:spcBef>
              <a:buFont typeface="Calibri" pitchFamily="34" charset="0"/>
              <a:buChar char="–"/>
              <a:defRPr/>
            </a:pPr>
            <a:r>
              <a:rPr lang="ar-SA" sz="2400" dirty="0">
                <a:latin typeface="Calibri" pitchFamily="34" charset="0"/>
                <a:cs typeface="Courier New" pitchFamily="49" charset="0"/>
              </a:rPr>
              <a:t>ما هو سبب إعطاء الأولوية؟</a:t>
            </a:r>
            <a:endParaRPr lang="en-CA" sz="2400" dirty="0">
              <a:latin typeface="Calibri" pitchFamily="34" charset="0"/>
              <a:cs typeface="Courier New" pitchFamily="49" charset="0"/>
            </a:endParaRPr>
          </a:p>
          <a:p>
            <a:pPr marL="800100" lvl="2" indent="-342900" algn="r" rtl="1">
              <a:spcBef>
                <a:spcPct val="20000"/>
              </a:spcBef>
              <a:buFont typeface="Calibri" pitchFamily="34" charset="0"/>
              <a:buChar char="–"/>
              <a:defRPr/>
            </a:pPr>
            <a:r>
              <a:rPr lang="ar-SA" sz="2400" dirty="0">
                <a:latin typeface="Calibri" pitchFamily="34" charset="0"/>
                <a:cs typeface="Courier New" pitchFamily="49" charset="0"/>
              </a:rPr>
              <a:t>من المسؤول عن الإجراء؟</a:t>
            </a:r>
            <a:endParaRPr lang="en-CA" sz="2400" dirty="0">
              <a:latin typeface="Calibri" pitchFamily="34" charset="0"/>
              <a:cs typeface="Courier New" pitchFamily="49" charset="0"/>
            </a:endParaRPr>
          </a:p>
          <a:p>
            <a:pPr marL="800100" lvl="2" indent="-342900" algn="r" rtl="1">
              <a:spcBef>
                <a:spcPct val="20000"/>
              </a:spcBef>
              <a:buFont typeface="Calibri" pitchFamily="34" charset="0"/>
              <a:buChar char="–"/>
              <a:defRPr/>
            </a:pPr>
            <a:r>
              <a:rPr lang="ar-SA" sz="2400" dirty="0">
                <a:latin typeface="Calibri" pitchFamily="34" charset="0"/>
                <a:cs typeface="Courier New" pitchFamily="49" charset="0"/>
              </a:rPr>
              <a:t>ما هي الموارد المطلوبة؟</a:t>
            </a:r>
          </a:p>
          <a:p>
            <a:pPr marL="800100" lvl="2" indent="-342900" algn="r" rtl="1">
              <a:spcBef>
                <a:spcPct val="20000"/>
              </a:spcBef>
              <a:buFont typeface="Calibri" pitchFamily="34" charset="0"/>
              <a:buChar char="–"/>
              <a:defRPr/>
            </a:pPr>
            <a:r>
              <a:rPr lang="ar-SA" sz="2400" dirty="0">
                <a:latin typeface="Calibri" pitchFamily="34" charset="0"/>
                <a:cs typeface="Courier New" pitchFamily="49" charset="0"/>
              </a:rPr>
              <a:t>متى يكون ذلك؟</a:t>
            </a:r>
            <a:endParaRPr lang="en-CA" sz="2400" dirty="0">
              <a:latin typeface="Calibri" pitchFamily="34" charset="0"/>
              <a:cs typeface="Courier New" pitchFamily="49" charset="0"/>
            </a:endParaRPr>
          </a:p>
          <a:p>
            <a:pPr marL="342900" lvl="1" indent="-342900" algn="r" rtl="1">
              <a:spcBef>
                <a:spcPct val="20000"/>
              </a:spcBef>
              <a:buFontTx/>
              <a:buChar char="•"/>
              <a:defRPr/>
            </a:pPr>
            <a:r>
              <a:rPr lang="ar-SA" sz="3500" dirty="0">
                <a:latin typeface="Calibri" pitchFamily="34" charset="0"/>
                <a:cs typeface="Courier New" pitchFamily="49" charset="0"/>
              </a:rPr>
              <a:t>على كل مقرر تقديم ملخص مدته 5 دقائق لعرض النتائج التي توصل إليها الفريق</a:t>
            </a:r>
            <a:r>
              <a:rPr lang="en-CA" sz="3500" dirty="0">
                <a:latin typeface="Calibri" pitchFamily="34" charset="0"/>
                <a:cs typeface="Courier New" pitchFamily="49" charset="0"/>
              </a:rPr>
              <a:t>.</a:t>
            </a:r>
          </a:p>
          <a:p>
            <a:endParaRPr lang="en-US" dirty="0"/>
          </a:p>
          <a:p>
            <a:endParaRPr lang="en-US" dirty="0"/>
          </a:p>
        </p:txBody>
      </p:sp>
      <p:sp>
        <p:nvSpPr>
          <p:cNvPr id="4" name="Slide Number Placeholder 3"/>
          <p:cNvSpPr>
            <a:spLocks noGrp="1"/>
          </p:cNvSpPr>
          <p:nvPr>
            <p:ph type="sldNum" sz="quarter" idx="5"/>
          </p:nvPr>
        </p:nvSpPr>
        <p:spPr/>
        <p:txBody>
          <a:bodyPr/>
          <a:lstStyle/>
          <a:p>
            <a:fld id="{FAE61A72-6C7D-49E1-A69D-B1543F4FDA02}" type="slidenum">
              <a:rPr lang="en-US" smtClean="0"/>
              <a:t>31</a:t>
            </a:fld>
            <a:endParaRPr lang="en-US"/>
          </a:p>
        </p:txBody>
      </p:sp>
    </p:spTree>
    <p:extLst>
      <p:ext uri="{BB962C8B-B14F-4D97-AF65-F5344CB8AC3E}">
        <p14:creationId xmlns:p14="http://schemas.microsoft.com/office/powerpoint/2010/main" val="26333163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AE61A72-6C7D-49E1-A69D-B1543F4FDA02}" type="slidenum">
              <a:rPr lang="en-US" smtClean="0"/>
              <a:t>32</a:t>
            </a:fld>
            <a:endParaRPr lang="en-US"/>
          </a:p>
        </p:txBody>
      </p:sp>
    </p:spTree>
    <p:extLst>
      <p:ext uri="{BB962C8B-B14F-4D97-AF65-F5344CB8AC3E}">
        <p14:creationId xmlns:p14="http://schemas.microsoft.com/office/powerpoint/2010/main" val="83514231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dirty="0"/>
              <a:t>يمكن الحصول على نموذج تعقيبات المشاركين هنا: </a:t>
            </a:r>
            <a:r>
              <a:rPr lang="fr-CH" dirty="0"/>
              <a:t>https://extranet.who.int/sph/docs/file/1757 </a:t>
            </a:r>
            <a:endParaRPr lang="en-US" dirty="0"/>
          </a:p>
        </p:txBody>
      </p:sp>
      <p:sp>
        <p:nvSpPr>
          <p:cNvPr id="4" name="Slide Number Placeholder 3"/>
          <p:cNvSpPr>
            <a:spLocks noGrp="1"/>
          </p:cNvSpPr>
          <p:nvPr>
            <p:ph type="sldNum" sz="quarter" idx="5"/>
          </p:nvPr>
        </p:nvSpPr>
        <p:spPr/>
        <p:txBody>
          <a:bodyPr/>
          <a:lstStyle/>
          <a:p>
            <a:fld id="{FAE61A72-6C7D-49E1-A69D-B1543F4FDA02}" type="slidenum">
              <a:rPr lang="en-US" smtClean="0"/>
              <a:t>33</a:t>
            </a:fld>
            <a:endParaRPr lang="en-US"/>
          </a:p>
        </p:txBody>
      </p:sp>
    </p:spTree>
    <p:extLst>
      <p:ext uri="{BB962C8B-B14F-4D97-AF65-F5344CB8AC3E}">
        <p14:creationId xmlns:p14="http://schemas.microsoft.com/office/powerpoint/2010/main" val="272399404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dirty="0"/>
              <a:t>الخطوات القادمة والجلسة الختامية</a:t>
            </a:r>
            <a:endParaRPr lang="en-US" dirty="0"/>
          </a:p>
        </p:txBody>
      </p:sp>
      <p:sp>
        <p:nvSpPr>
          <p:cNvPr id="4" name="Slide Number Placeholder 3"/>
          <p:cNvSpPr>
            <a:spLocks noGrp="1"/>
          </p:cNvSpPr>
          <p:nvPr>
            <p:ph type="sldNum" sz="quarter" idx="5"/>
          </p:nvPr>
        </p:nvSpPr>
        <p:spPr/>
        <p:txBody>
          <a:bodyPr/>
          <a:lstStyle/>
          <a:p>
            <a:fld id="{FAE61A72-6C7D-49E1-A69D-B1543F4FDA02}" type="slidenum">
              <a:rPr lang="en-US" smtClean="0"/>
              <a:t>34</a:t>
            </a:fld>
            <a:endParaRPr lang="en-US"/>
          </a:p>
        </p:txBody>
      </p:sp>
    </p:spTree>
    <p:extLst>
      <p:ext uri="{BB962C8B-B14F-4D97-AF65-F5344CB8AC3E}">
        <p14:creationId xmlns:p14="http://schemas.microsoft.com/office/powerpoint/2010/main" val="240513821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AE61A72-6C7D-49E1-A69D-B1543F4FDA02}" type="slidenum">
              <a:rPr lang="en-US" smtClean="0"/>
              <a:t>35</a:t>
            </a:fld>
            <a:endParaRPr lang="en-US"/>
          </a:p>
        </p:txBody>
      </p:sp>
    </p:spTree>
    <p:extLst>
      <p:ext uri="{BB962C8B-B14F-4D97-AF65-F5344CB8AC3E}">
        <p14:creationId xmlns:p14="http://schemas.microsoft.com/office/powerpoint/2010/main" val="7177006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b="1" u="none" dirty="0"/>
              <a:t>يشهد الوضع تطوراً سريعاً</a:t>
            </a:r>
            <a:r>
              <a:rPr lang="en-US" b="1" u="none" dirty="0"/>
              <a:t>.</a:t>
            </a:r>
          </a:p>
          <a:p>
            <a:pPr algn="r" rtl="1"/>
            <a:endParaRPr lang="en-US" b="1" u="none" dirty="0"/>
          </a:p>
          <a:p>
            <a:pPr algn="r" rtl="1"/>
            <a:r>
              <a:rPr lang="ar-SA" b="1" u="none" dirty="0"/>
              <a:t>احصل على المعلومات من أحدث تقارير الحالة الصادرة عن منظمة الصحة العالمية.</a:t>
            </a:r>
            <a:endParaRPr lang="en-US" b="1" u="none" dirty="0"/>
          </a:p>
          <a:p>
            <a:pPr algn="r" rtl="1"/>
            <a:endParaRPr lang="en-US" b="1" u="none" dirty="0"/>
          </a:p>
          <a:p>
            <a:pPr algn="r" rtl="1"/>
            <a:r>
              <a:rPr lang="ar-SA" b="1" u="none" dirty="0"/>
              <a:t>إذا نقرت على الصورة ، فسوف تنتقل إلى الصفحة الشبكية "</a:t>
            </a:r>
            <a:r>
              <a:rPr lang="fr-CH" b="1" u="none" dirty="0"/>
              <a:t>WHO </a:t>
            </a:r>
            <a:r>
              <a:rPr lang="fr-CH" b="1" u="none" dirty="0" err="1"/>
              <a:t>Sit</a:t>
            </a:r>
            <a:r>
              <a:rPr lang="fr-CH" b="1" u="none" dirty="0"/>
              <a:t> Rep</a:t>
            </a:r>
            <a:r>
              <a:rPr lang="ar-SA" b="1" u="none" dirty="0"/>
              <a:t>"</a:t>
            </a:r>
            <a:endParaRPr lang="en-US" b="1" u="none" dirty="0"/>
          </a:p>
          <a:p>
            <a:pPr algn="r" rtl="1"/>
            <a:r>
              <a:rPr lang="ar-SA" b="1" u="none" dirty="0"/>
              <a:t>يمكنك أيضاً الحصول على نسخ مطبوعة</a:t>
            </a:r>
            <a:endParaRPr lang="en-US" b="1" u="none" dirty="0"/>
          </a:p>
          <a:p>
            <a:pPr algn="r" rtl="1"/>
            <a:endParaRPr lang="en-US" b="1" u="sng" dirty="0"/>
          </a:p>
          <a:p>
            <a:pPr algn="r" rtl="1"/>
            <a:r>
              <a:rPr lang="ar-SA" b="1" u="sng" dirty="0"/>
              <a:t>المورد</a:t>
            </a:r>
            <a:r>
              <a:rPr lang="en-US" b="1" u="sng" dirty="0"/>
              <a:t>:</a:t>
            </a:r>
          </a:p>
          <a:p>
            <a:pPr marL="0" marR="0" lvl="0" indent="0" algn="r" defTabSz="914400" rtl="1" eaLnBrk="1" fontAlgn="auto" latinLnBrk="0" hangingPunct="1">
              <a:lnSpc>
                <a:spcPct val="100000"/>
              </a:lnSpc>
              <a:spcBef>
                <a:spcPts val="0"/>
              </a:spcBef>
              <a:spcAft>
                <a:spcPts val="0"/>
              </a:spcAft>
              <a:buClrTx/>
              <a:buSzTx/>
              <a:buFontTx/>
              <a:buNone/>
              <a:tabLst/>
              <a:defRPr/>
            </a:pPr>
            <a:r>
              <a:rPr lang="en-US" dirty="0"/>
              <a:t>https://www.who.int/emergencies/diseases/novel-coronavirus-2019/situation-reports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FAE61A72-6C7D-49E1-A69D-B1543F4FDA02}" type="slidenum">
              <a:rPr lang="en-US" smtClean="0"/>
              <a:t>4</a:t>
            </a:fld>
            <a:endParaRPr lang="en-US"/>
          </a:p>
        </p:txBody>
      </p:sp>
    </p:spTree>
    <p:extLst>
      <p:ext uri="{BB962C8B-B14F-4D97-AF65-F5344CB8AC3E}">
        <p14:creationId xmlns:p14="http://schemas.microsoft.com/office/powerpoint/2010/main" val="23515655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AE61A72-6C7D-49E1-A69D-B1543F4FDA02}" type="slidenum">
              <a:rPr lang="en-US" smtClean="0"/>
              <a:t>5</a:t>
            </a:fld>
            <a:endParaRPr lang="en-US"/>
          </a:p>
        </p:txBody>
      </p:sp>
    </p:spTree>
    <p:extLst>
      <p:ext uri="{BB962C8B-B14F-4D97-AF65-F5344CB8AC3E}">
        <p14:creationId xmlns:p14="http://schemas.microsoft.com/office/powerpoint/2010/main" val="17132291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kern="1200" dirty="0">
                <a:solidFill>
                  <a:schemeClr val="tx1"/>
                </a:solidFill>
                <a:effectLst/>
                <a:latin typeface="+mn-lt"/>
                <a:ea typeface="+mn-ea"/>
                <a:cs typeface="+mn-cs"/>
              </a:rPr>
              <a:t>التمرين المكتبي هو تمرين يستخدم فيه سيناريو محاكاة تدريجي، إلى جانب سلسلة من المدخلات المكتوبة، لدفع المشاركين إلى التفكير في تأثير حالة من حالات الطوارئ الصحية المحتملة على الخطط والإجراءات والقدرات القائمة. ويحاكي التمرين المكتبي</a:t>
            </a:r>
            <a:r>
              <a:rPr lang="en-GB" sz="1200" kern="1200" dirty="0">
                <a:solidFill>
                  <a:schemeClr val="tx1"/>
                </a:solidFill>
                <a:effectLst/>
                <a:latin typeface="+mn-lt"/>
                <a:ea typeface="+mn-ea"/>
                <a:cs typeface="+mn-cs"/>
              </a:rPr>
              <a:t> </a:t>
            </a:r>
            <a:r>
              <a:rPr lang="ar-SA" sz="1200" kern="1200" dirty="0">
                <a:solidFill>
                  <a:schemeClr val="tx1"/>
                </a:solidFill>
                <a:effectLst/>
                <a:latin typeface="+mn-lt"/>
                <a:ea typeface="+mn-ea"/>
                <a:cs typeface="+mn-cs"/>
              </a:rPr>
              <a:t>حالة من حالات الطوارئ في بيئة غير رسمية خالية من التوتر.</a:t>
            </a:r>
            <a:endParaRPr lang="en-GB" sz="1200" kern="1200" dirty="0">
              <a:solidFill>
                <a:schemeClr val="tx1"/>
              </a:solidFill>
              <a:effectLst/>
              <a:latin typeface="+mn-lt"/>
              <a:ea typeface="+mn-ea"/>
              <a:cs typeface="+mn-cs"/>
            </a:endParaRPr>
          </a:p>
          <a:p>
            <a:pPr algn="r" rtl="1"/>
            <a:r>
              <a:rPr lang="ar-SA" sz="1200" b="1" kern="1200" dirty="0">
                <a:solidFill>
                  <a:schemeClr val="tx1"/>
                </a:solidFill>
                <a:effectLst/>
                <a:latin typeface="+mn-lt"/>
                <a:ea typeface="+mn-ea"/>
                <a:cs typeface="+mn-cs"/>
              </a:rPr>
              <a:t>الغرض المتوخى من التمرين المكتبي</a:t>
            </a:r>
            <a:r>
              <a:rPr lang="en-GB" sz="1200" b="1" kern="1200" dirty="0">
                <a:solidFill>
                  <a:schemeClr val="tx1"/>
                </a:solidFill>
                <a:effectLst/>
                <a:latin typeface="+mn-lt"/>
                <a:ea typeface="+mn-ea"/>
                <a:cs typeface="+mn-cs"/>
              </a:rPr>
              <a:t> </a:t>
            </a:r>
            <a:r>
              <a:rPr lang="ar-SA" sz="1200" b="1" kern="1200" dirty="0">
                <a:solidFill>
                  <a:schemeClr val="tx1"/>
                </a:solidFill>
                <a:effectLst/>
                <a:latin typeface="+mn-lt"/>
                <a:ea typeface="+mn-ea"/>
                <a:cs typeface="+mn-cs"/>
              </a:rPr>
              <a:t>هو تعزيز الاستعداد لإدارة الطوارئ الصحية، من خلال مناقشات جماعية ميسرة.</a:t>
            </a:r>
          </a:p>
          <a:p>
            <a:pPr algn="r" rtl="1"/>
            <a:endParaRPr lang="en-GB" sz="1200" b="1" u="sng" kern="1200" dirty="0">
              <a:solidFill>
                <a:schemeClr val="tx1"/>
              </a:solidFill>
              <a:effectLst/>
              <a:latin typeface="+mn-lt"/>
              <a:ea typeface="+mn-ea"/>
              <a:cs typeface="+mn-cs"/>
            </a:endParaRPr>
          </a:p>
          <a:p>
            <a:pPr algn="r" rtl="1"/>
            <a:r>
              <a:rPr lang="ar-SA" sz="1200" b="1" u="sng" kern="1200" dirty="0">
                <a:solidFill>
                  <a:schemeClr val="tx1"/>
                </a:solidFill>
                <a:effectLst/>
                <a:latin typeface="+mn-lt"/>
                <a:ea typeface="+mn-ea"/>
                <a:cs typeface="+mn-cs"/>
              </a:rPr>
              <a:t>يمكن استخدام التمرين المكتبي لتحقيق ما يلي:</a:t>
            </a:r>
            <a:r>
              <a:rPr lang="en-GB" sz="1200" b="1" u="sng" kern="1200" dirty="0">
                <a:solidFill>
                  <a:schemeClr val="tx1"/>
                </a:solidFill>
                <a:effectLst/>
                <a:latin typeface="+mn-lt"/>
                <a:ea typeface="+mn-ea"/>
                <a:cs typeface="+mn-cs"/>
              </a:rPr>
              <a:t> </a:t>
            </a:r>
          </a:p>
          <a:p>
            <a:pPr lvl="0" algn="r" rtl="1"/>
            <a:r>
              <a:rPr lang="ar-SA" sz="1200" kern="1200" dirty="0">
                <a:solidFill>
                  <a:schemeClr val="tx1"/>
                </a:solidFill>
                <a:effectLst/>
                <a:latin typeface="+mn-lt"/>
                <a:ea typeface="+mn-ea"/>
                <a:cs typeface="+mn-cs"/>
              </a:rPr>
              <a:t>وضع خطة للاستجابة أو استعراضها </a:t>
            </a:r>
          </a:p>
          <a:p>
            <a:pPr lvl="0" algn="r" rtl="1"/>
            <a:r>
              <a:rPr lang="ar-SA" sz="1200" kern="1200" dirty="0">
                <a:solidFill>
                  <a:schemeClr val="tx1"/>
                </a:solidFill>
                <a:effectLst/>
                <a:latin typeface="+mn-lt"/>
                <a:ea typeface="+mn-ea"/>
                <a:cs typeface="+mn-cs"/>
              </a:rPr>
              <a:t>تعريف المشاركين بأدوارهم ومسؤولياتهم</a:t>
            </a:r>
          </a:p>
          <a:p>
            <a:pPr lvl="0" algn="r" rtl="1"/>
            <a:r>
              <a:rPr lang="ar-SA" sz="1200" kern="1200" dirty="0">
                <a:solidFill>
                  <a:schemeClr val="tx1"/>
                </a:solidFill>
                <a:effectLst/>
                <a:latin typeface="+mn-lt"/>
                <a:ea typeface="+mn-ea"/>
                <a:cs typeface="+mn-cs"/>
              </a:rPr>
              <a:t>تحديد المشاكل وحلها من خلال إجراء مناقشة ميسرة ومفتوحة</a:t>
            </a:r>
            <a:r>
              <a:rPr lang="en-GB" sz="1200" kern="1200" dirty="0">
                <a:solidFill>
                  <a:schemeClr val="tx1"/>
                </a:solidFill>
                <a:effectLst/>
                <a:latin typeface="+mn-lt"/>
                <a:ea typeface="+mn-ea"/>
                <a:cs typeface="+mn-cs"/>
              </a:rPr>
              <a:t>. </a:t>
            </a:r>
          </a:p>
          <a:p>
            <a:pPr algn="r" rtl="1"/>
            <a:endParaRPr lang="en-US" dirty="0"/>
          </a:p>
          <a:p>
            <a:endParaRPr lang="en-US" dirty="0"/>
          </a:p>
        </p:txBody>
      </p:sp>
      <p:sp>
        <p:nvSpPr>
          <p:cNvPr id="4" name="Slide Number Placeholder 3"/>
          <p:cNvSpPr>
            <a:spLocks noGrp="1"/>
          </p:cNvSpPr>
          <p:nvPr>
            <p:ph type="sldNum" sz="quarter" idx="5"/>
          </p:nvPr>
        </p:nvSpPr>
        <p:spPr/>
        <p:txBody>
          <a:bodyPr/>
          <a:lstStyle/>
          <a:p>
            <a:fld id="{FAE61A72-6C7D-49E1-A69D-B1543F4FDA02}" type="slidenum">
              <a:rPr lang="en-US" smtClean="0"/>
              <a:t>6</a:t>
            </a:fld>
            <a:endParaRPr lang="en-US"/>
          </a:p>
        </p:txBody>
      </p:sp>
    </p:spTree>
    <p:extLst>
      <p:ext uri="{BB962C8B-B14F-4D97-AF65-F5344CB8AC3E}">
        <p14:creationId xmlns:p14="http://schemas.microsoft.com/office/powerpoint/2010/main" val="32651261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49F16F5-C288-4E2C-825D-23EB01EA855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227557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SA" sz="1200" b="1" dirty="0">
                <a:latin typeface="Helvetica Neue"/>
                <a:ea typeface="DengXian"/>
                <a:cs typeface="Calibri"/>
              </a:rPr>
              <a:t>سيركز التمرين المكتبي</a:t>
            </a:r>
            <a:r>
              <a:rPr lang="en-US" sz="1200" b="1" dirty="0">
                <a:latin typeface="Helvetica Neue"/>
                <a:ea typeface="DengXian"/>
                <a:cs typeface="Calibri"/>
              </a:rPr>
              <a:t> </a:t>
            </a:r>
            <a:r>
              <a:rPr lang="ar-SA" sz="1200" b="1" dirty="0">
                <a:latin typeface="Helvetica Neue"/>
                <a:ea typeface="DengXian"/>
                <a:cs typeface="Calibri"/>
              </a:rPr>
              <a:t>على الاستراتيجيات المتعلقة بتوزيع لقاحات كوفيد-19 وتنفيذها</a:t>
            </a:r>
            <a:r>
              <a:rPr lang="en-US" sz="1200" b="1" dirty="0">
                <a:latin typeface="Helvetica Neue"/>
                <a:ea typeface="DengXian"/>
                <a:cs typeface="Calibri"/>
              </a:rPr>
              <a:t> </a:t>
            </a:r>
            <a:r>
              <a:rPr lang="ar-SA" sz="1200" b="1" dirty="0">
                <a:latin typeface="Helvetica Neue"/>
                <a:ea typeface="DengXian"/>
                <a:cs typeface="Calibri"/>
              </a:rPr>
              <a:t>في البلد</a:t>
            </a:r>
            <a:r>
              <a:rPr lang="en-US" sz="1200" b="1" dirty="0">
                <a:latin typeface="Helvetica Neue"/>
                <a:cs typeface="Calibri"/>
              </a:rPr>
              <a:t>. </a:t>
            </a:r>
          </a:p>
          <a:p>
            <a:endParaRPr lang="en-GB" dirty="0"/>
          </a:p>
        </p:txBody>
      </p:sp>
      <p:sp>
        <p:nvSpPr>
          <p:cNvPr id="4" name="Slide Number Placeholder 3"/>
          <p:cNvSpPr>
            <a:spLocks noGrp="1"/>
          </p:cNvSpPr>
          <p:nvPr>
            <p:ph type="sldNum" sz="quarter" idx="5"/>
          </p:nvPr>
        </p:nvSpPr>
        <p:spPr/>
        <p:txBody>
          <a:bodyPr/>
          <a:lstStyle/>
          <a:p>
            <a:fld id="{FAE61A72-6C7D-49E1-A69D-B1543F4FDA02}" type="slidenum">
              <a:rPr lang="en-US" smtClean="0"/>
              <a:t>8</a:t>
            </a:fld>
            <a:endParaRPr lang="en-US"/>
          </a:p>
        </p:txBody>
      </p:sp>
    </p:spTree>
    <p:extLst>
      <p:ext uri="{BB962C8B-B14F-4D97-AF65-F5344CB8AC3E}">
        <p14:creationId xmlns:p14="http://schemas.microsoft.com/office/powerpoint/2010/main" val="42815706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CH" dirty="0"/>
          </a:p>
        </p:txBody>
      </p:sp>
      <p:sp>
        <p:nvSpPr>
          <p:cNvPr id="4" name="Espace réservé du numéro de diapositive 3"/>
          <p:cNvSpPr>
            <a:spLocks noGrp="1"/>
          </p:cNvSpPr>
          <p:nvPr>
            <p:ph type="sldNum" sz="quarter" idx="5"/>
          </p:nvPr>
        </p:nvSpPr>
        <p:spPr/>
        <p:txBody>
          <a:bodyPr/>
          <a:lstStyle/>
          <a:p>
            <a:fld id="{FAE61A72-6C7D-49E1-A69D-B1543F4FDA02}" type="slidenum">
              <a:rPr lang="en-US" smtClean="0"/>
              <a:t>9</a:t>
            </a:fld>
            <a:endParaRPr lang="en-US"/>
          </a:p>
        </p:txBody>
      </p:sp>
    </p:spTree>
    <p:extLst>
      <p:ext uri="{BB962C8B-B14F-4D97-AF65-F5344CB8AC3E}">
        <p14:creationId xmlns:p14="http://schemas.microsoft.com/office/powerpoint/2010/main" val="10662462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lgn="r" rtl="1">
              <a:lnSpc>
                <a:spcPct val="115000"/>
              </a:lnSpc>
              <a:spcBef>
                <a:spcPts val="0"/>
              </a:spcBef>
              <a:spcAft>
                <a:spcPts val="0"/>
              </a:spcAft>
              <a:buFont typeface="Symbol" panose="05050102010706020507" pitchFamily="18" charset="2"/>
              <a:buChar char=""/>
            </a:pPr>
            <a:r>
              <a:rPr lang="ar-SA" sz="1200" b="1" dirty="0">
                <a:effectLst/>
                <a:latin typeface="Calibri" panose="020F0502020204030204" pitchFamily="34" charset="0"/>
                <a:cs typeface="Calibri" panose="020F0502020204030204" pitchFamily="34" charset="0"/>
              </a:rPr>
              <a:t>الميسر (ميسر التمرين): </a:t>
            </a:r>
            <a:r>
              <a:rPr lang="ar-SA" sz="1200" b="0" dirty="0">
                <a:effectLst/>
                <a:latin typeface="Calibri" panose="020F0502020204030204" pitchFamily="34" charset="0"/>
                <a:cs typeface="Calibri" panose="020F0502020204030204" pitchFamily="34" charset="0"/>
              </a:rPr>
              <a:t>هو الشخص المسؤول عن تقديم المدخلات ورصد التقدم المحرز أثناء التمرين. والميسر هو نقطة الاتصال الأولى فيما يتعلق بأية أسئلة أو توضيحات أو طلبات</a:t>
            </a:r>
            <a:r>
              <a:rPr lang="en-GB" sz="1200" b="0" dirty="0">
                <a:effectLst/>
                <a:latin typeface="Calibri" panose="020F0502020204030204" pitchFamily="34" charset="0"/>
                <a:cs typeface="Calibri" panose="020F0502020204030204" pitchFamily="34" charset="0"/>
              </a:rPr>
              <a:t>.</a:t>
            </a:r>
          </a:p>
          <a:p>
            <a:pPr marL="342900" marR="0" lvl="0" indent="-342900" algn="r" rtl="1">
              <a:lnSpc>
                <a:spcPct val="115000"/>
              </a:lnSpc>
              <a:spcBef>
                <a:spcPts val="0"/>
              </a:spcBef>
              <a:spcAft>
                <a:spcPts val="0"/>
              </a:spcAft>
              <a:buFont typeface="Symbol" panose="05050102010706020507" pitchFamily="18" charset="2"/>
              <a:buChar char=""/>
            </a:pPr>
            <a:r>
              <a:rPr lang="ar-SA" sz="1200" b="1" dirty="0">
                <a:effectLst/>
                <a:latin typeface="Calibri" panose="020F0502020204030204" pitchFamily="34" charset="0"/>
                <a:cs typeface="Calibri" panose="020F0502020204030204" pitchFamily="34" charset="0"/>
              </a:rPr>
              <a:t>المقيم: </a:t>
            </a:r>
            <a:r>
              <a:rPr lang="ar-SA" sz="1200" b="0" dirty="0">
                <a:effectLst/>
                <a:latin typeface="Calibri" panose="020F0502020204030204" pitchFamily="34" charset="0"/>
                <a:cs typeface="Calibri" panose="020F0502020204030204" pitchFamily="34" charset="0"/>
              </a:rPr>
              <a:t>هو الشخص الذي يجمع بيانات من التمرين ويحلل ما إذا كانت أهداف التمرين وغاياته قد تحققت. وسيتضمن عمله تقييم الأداء العام، والفعالية التشغيلية، ومراقبة الجودة، والقدرات، ونقاط القوة والضعف، ومجالات التحسين..</a:t>
            </a:r>
            <a:endParaRPr lang="en-GB" sz="1200" b="0" dirty="0">
              <a:effectLst/>
              <a:latin typeface="Calibri" panose="020F0502020204030204" pitchFamily="34" charset="0"/>
              <a:cs typeface="Calibri" panose="020F0502020204030204" pitchFamily="34" charset="0"/>
            </a:endParaRPr>
          </a:p>
          <a:p>
            <a:pPr marL="342900" marR="0" lvl="0" indent="-342900" algn="r" rtl="1">
              <a:lnSpc>
                <a:spcPct val="115000"/>
              </a:lnSpc>
              <a:spcBef>
                <a:spcPts val="0"/>
              </a:spcBef>
              <a:spcAft>
                <a:spcPts val="0"/>
              </a:spcAft>
              <a:buFont typeface="Symbol" panose="05050102010706020507" pitchFamily="18" charset="2"/>
              <a:buChar char=""/>
            </a:pPr>
            <a:r>
              <a:rPr lang="ar-SA" sz="1200" b="1" dirty="0">
                <a:effectLst/>
                <a:latin typeface="Calibri" panose="020F0502020204030204" pitchFamily="34" charset="0"/>
                <a:ea typeface="SimSun" panose="02010600030101010101" pitchFamily="2" charset="-122"/>
                <a:cs typeface="Arial" panose="020B0604020202020204" pitchFamily="34" charset="0"/>
              </a:rPr>
              <a:t>المراقب: </a:t>
            </a:r>
            <a:r>
              <a:rPr lang="ar-SA" sz="1200" b="0" dirty="0">
                <a:effectLst/>
                <a:latin typeface="Calibri" panose="020F0502020204030204" pitchFamily="34" charset="0"/>
                <a:ea typeface="SimSun" panose="02010600030101010101" pitchFamily="2" charset="-122"/>
                <a:cs typeface="Arial" panose="020B0604020202020204" pitchFamily="34" charset="0"/>
              </a:rPr>
              <a:t>هو الشخص الذي يراقب التمرين. ويمكن للمراقبين تقديم ملاحظاتهم في إطار عملية التقييم، على الرغم من عدم اضطلاعهم بأي دور رسمي في إجراء التمرين</a:t>
            </a:r>
            <a:r>
              <a:rPr lang="en-GB" sz="1200" b="0" dirty="0">
                <a:effectLst/>
                <a:latin typeface="Calibri" panose="020F0502020204030204" pitchFamily="34" charset="0"/>
                <a:ea typeface="SimSun" panose="02010600030101010101" pitchFamily="2" charset="-122"/>
                <a:cs typeface="Arial" panose="020B0604020202020204" pitchFamily="34" charset="0"/>
              </a:rPr>
              <a:t>.</a:t>
            </a:r>
          </a:p>
          <a:p>
            <a:pPr marL="342900" marR="0" lvl="0" indent="-342900">
              <a:lnSpc>
                <a:spcPct val="115000"/>
              </a:lnSpc>
              <a:spcBef>
                <a:spcPts val="0"/>
              </a:spcBef>
              <a:spcAft>
                <a:spcPts val="0"/>
              </a:spcAft>
              <a:buFont typeface="Symbol" panose="05050102010706020507" pitchFamily="18" charset="2"/>
              <a:buChar char=""/>
            </a:pPr>
            <a:endParaRPr lang="en-GB" sz="1200" b="0" dirty="0">
              <a:effectLst/>
              <a:latin typeface="Calibri" panose="020F0502020204030204" pitchFamily="34" charset="0"/>
              <a:cs typeface="Calibri" panose="020F0502020204030204" pitchFamily="34" charset="0"/>
            </a:endParaRPr>
          </a:p>
          <a:p>
            <a:pPr marL="342900" marR="0" lvl="0" indent="-342900">
              <a:lnSpc>
                <a:spcPct val="115000"/>
              </a:lnSpc>
              <a:spcBef>
                <a:spcPts val="0"/>
              </a:spcBef>
              <a:spcAft>
                <a:spcPts val="0"/>
              </a:spcAft>
              <a:buFont typeface="Symbol" panose="05050102010706020507" pitchFamily="18" charset="2"/>
              <a:buChar char=""/>
            </a:pPr>
            <a:endParaRPr lang="en-GB" sz="1200" b="0" dirty="0">
              <a:effectLst/>
              <a:latin typeface="Calibri" panose="020F0502020204030204" pitchFamily="34" charset="0"/>
              <a:cs typeface="Calibri" panose="020F0502020204030204" pitchFamily="34" charset="0"/>
            </a:endParaRPr>
          </a:p>
          <a:p>
            <a:pPr marL="342900" marR="0" lvl="0" indent="-342900">
              <a:lnSpc>
                <a:spcPct val="115000"/>
              </a:lnSpc>
              <a:spcBef>
                <a:spcPts val="0"/>
              </a:spcBef>
              <a:spcAft>
                <a:spcPts val="0"/>
              </a:spcAft>
              <a:buFont typeface="Symbol" panose="05050102010706020507" pitchFamily="18" charset="2"/>
              <a:buChar char=""/>
            </a:pPr>
            <a:endParaRPr lang="en-GB" sz="1200" b="0" dirty="0">
              <a:effectLst/>
              <a:latin typeface="Calibri" panose="020F0502020204030204" pitchFamily="34" charset="0"/>
              <a:cs typeface="Calibri" panose="020F0502020204030204" pitchFamily="34" charset="0"/>
            </a:endParaRPr>
          </a:p>
          <a:p>
            <a:pPr marL="342900" marR="0" lvl="0" indent="-342900">
              <a:lnSpc>
                <a:spcPct val="115000"/>
              </a:lnSpc>
              <a:spcBef>
                <a:spcPts val="0"/>
              </a:spcBef>
              <a:spcAft>
                <a:spcPts val="0"/>
              </a:spcAft>
              <a:buFont typeface="Symbol" panose="05050102010706020507" pitchFamily="18" charset="2"/>
              <a:buChar char=""/>
            </a:pPr>
            <a:endParaRPr lang="en-GB" sz="1200" b="0" dirty="0">
              <a:effectLst/>
              <a:latin typeface="Calibri" panose="020F0502020204030204" pitchFamily="34" charset="0"/>
              <a:cs typeface="Calibri" panose="020F0502020204030204" pitchFamily="34" charset="0"/>
            </a:endParaRPr>
          </a:p>
          <a:p>
            <a:endParaRPr lang="en-GB" dirty="0"/>
          </a:p>
        </p:txBody>
      </p:sp>
      <p:sp>
        <p:nvSpPr>
          <p:cNvPr id="4" name="Slide Number Placeholder 3"/>
          <p:cNvSpPr>
            <a:spLocks noGrp="1"/>
          </p:cNvSpPr>
          <p:nvPr>
            <p:ph type="sldNum" sz="quarter" idx="5"/>
          </p:nvPr>
        </p:nvSpPr>
        <p:spPr/>
        <p:txBody>
          <a:bodyPr/>
          <a:lstStyle/>
          <a:p>
            <a:fld id="{FAE61A72-6C7D-49E1-A69D-B1543F4FDA02}" type="slidenum">
              <a:rPr lang="en-US" smtClean="0"/>
              <a:t>10</a:t>
            </a:fld>
            <a:endParaRPr lang="en-US"/>
          </a:p>
        </p:txBody>
      </p:sp>
    </p:spTree>
    <p:extLst>
      <p:ext uri="{BB962C8B-B14F-4D97-AF65-F5344CB8AC3E}">
        <p14:creationId xmlns:p14="http://schemas.microsoft.com/office/powerpoint/2010/main" val="3400609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B86294-37B3-4995-BE91-9C6C464A62F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9E595DE-3A16-4932-BC4D-DDDDD9C4092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18882F3-6972-445A-9156-1830E66EEC7E}"/>
              </a:ext>
            </a:extLst>
          </p:cNvPr>
          <p:cNvSpPr>
            <a:spLocks noGrp="1"/>
          </p:cNvSpPr>
          <p:nvPr>
            <p:ph type="dt" sz="half" idx="10"/>
          </p:nvPr>
        </p:nvSpPr>
        <p:spPr/>
        <p:txBody>
          <a:bodyPr/>
          <a:lstStyle/>
          <a:p>
            <a:fld id="{037EF9FF-5787-4BB9-B379-3E1AF82053C2}" type="datetime3">
              <a:rPr lang="en-US" smtClean="0"/>
              <a:t>22 December 2020</a:t>
            </a:fld>
            <a:endParaRPr lang="en-US"/>
          </a:p>
        </p:txBody>
      </p:sp>
      <p:sp>
        <p:nvSpPr>
          <p:cNvPr id="5" name="Footer Placeholder 4">
            <a:extLst>
              <a:ext uri="{FF2B5EF4-FFF2-40B4-BE49-F238E27FC236}">
                <a16:creationId xmlns:a16="http://schemas.microsoft.com/office/drawing/2014/main" id="{CB7BB8E0-078A-42F4-BFBA-CB463A3F346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3DD6604-E921-479A-B4F0-97043653BD9C}"/>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6080950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F88C50-6BD8-41F4-B352-615D6C1443F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0BDDDED-85B9-4AD5-AEA5-DC859B4BA10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E3FC637-3C0D-4960-9B58-6FCC0D301E24}"/>
              </a:ext>
            </a:extLst>
          </p:cNvPr>
          <p:cNvSpPr>
            <a:spLocks noGrp="1"/>
          </p:cNvSpPr>
          <p:nvPr>
            <p:ph type="dt" sz="half" idx="10"/>
          </p:nvPr>
        </p:nvSpPr>
        <p:spPr/>
        <p:txBody>
          <a:bodyPr/>
          <a:lstStyle/>
          <a:p>
            <a:fld id="{E0F018AA-65C9-46C6-81D3-B520C07EBF23}" type="datetime3">
              <a:rPr lang="en-US" smtClean="0"/>
              <a:t>22 December 2020</a:t>
            </a:fld>
            <a:endParaRPr lang="en-US"/>
          </a:p>
        </p:txBody>
      </p:sp>
      <p:sp>
        <p:nvSpPr>
          <p:cNvPr id="5" name="Footer Placeholder 4">
            <a:extLst>
              <a:ext uri="{FF2B5EF4-FFF2-40B4-BE49-F238E27FC236}">
                <a16:creationId xmlns:a16="http://schemas.microsoft.com/office/drawing/2014/main" id="{9A42CB05-E59E-4005-A8C5-D8F349044DF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926D4C0-835F-4E57-9895-83314FE21BF1}"/>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35491442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E8F5D2A-2BA4-4485-9428-AB7EFB9F809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643BF92-762A-4CC0-9D0C-6845FF1574D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C5B7C5B-2D8B-4F54-ADF4-BBB947AB93CA}"/>
              </a:ext>
            </a:extLst>
          </p:cNvPr>
          <p:cNvSpPr>
            <a:spLocks noGrp="1"/>
          </p:cNvSpPr>
          <p:nvPr>
            <p:ph type="dt" sz="half" idx="10"/>
          </p:nvPr>
        </p:nvSpPr>
        <p:spPr/>
        <p:txBody>
          <a:bodyPr/>
          <a:lstStyle/>
          <a:p>
            <a:fld id="{A9569414-5020-4E9C-A6BC-434BEC69E2A8}" type="datetime3">
              <a:rPr lang="en-US" smtClean="0"/>
              <a:t>22 December 2020</a:t>
            </a:fld>
            <a:endParaRPr lang="en-US"/>
          </a:p>
        </p:txBody>
      </p:sp>
      <p:sp>
        <p:nvSpPr>
          <p:cNvPr id="5" name="Footer Placeholder 4">
            <a:extLst>
              <a:ext uri="{FF2B5EF4-FFF2-40B4-BE49-F238E27FC236}">
                <a16:creationId xmlns:a16="http://schemas.microsoft.com/office/drawing/2014/main" id="{0FD8DEDE-C0D3-45EF-99FE-31C059130B8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3849294-C607-4695-9BC8-2E40986C0237}"/>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22720809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231125" y="-13716"/>
            <a:ext cx="11729749" cy="513080"/>
          </a:xfrm>
          <a:prstGeom prst="rect">
            <a:avLst/>
          </a:prstGeom>
        </p:spPr>
        <p:txBody>
          <a:bodyPr wrap="square" lIns="0" tIns="0" rIns="0" bIns="0">
            <a:spAutoFit/>
          </a:bodyPr>
          <a:lstStyle>
            <a:lvl1pPr>
              <a:defRPr b="0" i="0">
                <a:solidFill>
                  <a:schemeClr val="tx1"/>
                </a:solidFill>
              </a:defRPr>
            </a:lvl1pPr>
          </a:lstStyle>
          <a:p>
            <a:endParaRPr/>
          </a:p>
        </p:txBody>
      </p:sp>
      <p:sp>
        <p:nvSpPr>
          <p:cNvPr id="3" name="Holder 3"/>
          <p:cNvSpPr>
            <a:spLocks noGrp="1"/>
          </p:cNvSpPr>
          <p:nvPr>
            <p:ph type="subTitle" idx="4"/>
          </p:nvPr>
        </p:nvSpPr>
        <p:spPr>
          <a:xfrm>
            <a:off x="1828800" y="3840480"/>
            <a:ext cx="8534400"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22-Dec-20</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375172393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000" b="1" i="0">
                <a:solidFill>
                  <a:schemeClr val="bg1"/>
                </a:solidFill>
                <a:latin typeface="Arial"/>
                <a:cs typeface="Arial"/>
              </a:defRPr>
            </a:lvl1pPr>
          </a:lstStyle>
          <a:p>
            <a:endParaRPr/>
          </a:p>
        </p:txBody>
      </p:sp>
      <p:sp>
        <p:nvSpPr>
          <p:cNvPr id="3" name="Holder 3"/>
          <p:cNvSpPr>
            <a:spLocks noGrp="1"/>
          </p:cNvSpPr>
          <p:nvPr>
            <p:ph type="body" idx="1"/>
          </p:nvPr>
        </p:nvSpPr>
        <p:spPr/>
        <p:txBody>
          <a:bodyPr lIns="0" tIns="0" rIns="0" bIns="0"/>
          <a:lstStyle>
            <a:lvl1pPr>
              <a:defRPr sz="1800" b="0" i="0">
                <a:solidFill>
                  <a:schemeClr val="tx1"/>
                </a:solidFill>
                <a:latin typeface="Arial"/>
                <a:cs typeface="Aria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22-Dec-20</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41504771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000" b="1" i="0">
                <a:solidFill>
                  <a:schemeClr val="bg1"/>
                </a:solidFill>
                <a:latin typeface="Arial"/>
                <a:cs typeface="Arial"/>
              </a:defRPr>
            </a:lvl1pPr>
          </a:lstStyle>
          <a:p>
            <a:endParaRPr/>
          </a:p>
        </p:txBody>
      </p:sp>
      <p:sp>
        <p:nvSpPr>
          <p:cNvPr id="3" name="Holder 3"/>
          <p:cNvSpPr>
            <a:spLocks noGrp="1"/>
          </p:cNvSpPr>
          <p:nvPr>
            <p:ph sz="half" idx="2"/>
          </p:nvPr>
        </p:nvSpPr>
        <p:spPr>
          <a:xfrm>
            <a:off x="609600" y="1577340"/>
            <a:ext cx="530352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22-Dec-20</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4590255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000" b="1" i="0">
                <a:solidFill>
                  <a:schemeClr val="bg1"/>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22-Dec-20</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19415188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2192000" cy="6858000"/>
          </a:xfrm>
          <a:custGeom>
            <a:avLst/>
            <a:gdLst/>
            <a:ahLst/>
            <a:cxnLst/>
            <a:rect l="l" t="t" r="r" b="b"/>
            <a:pathLst>
              <a:path w="12192000" h="6858000">
                <a:moveTo>
                  <a:pt x="12192000" y="0"/>
                </a:moveTo>
                <a:lnTo>
                  <a:pt x="0" y="0"/>
                </a:lnTo>
                <a:lnTo>
                  <a:pt x="0" y="6857999"/>
                </a:lnTo>
                <a:lnTo>
                  <a:pt x="12192000" y="6857999"/>
                </a:lnTo>
                <a:lnTo>
                  <a:pt x="12192000" y="0"/>
                </a:lnTo>
                <a:close/>
              </a:path>
            </a:pathLst>
          </a:custGeom>
          <a:solidFill>
            <a:srgbClr val="404040"/>
          </a:solidFill>
        </p:spPr>
        <p:txBody>
          <a:bodyPr wrap="square" lIns="0" tIns="0" rIns="0" bIns="0" rtlCol="0"/>
          <a:lstStyle/>
          <a:p>
            <a:endParaRPr/>
          </a:p>
        </p:txBody>
      </p:sp>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22-Dec-20</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10223081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914400" y="2125980"/>
            <a:ext cx="10363200" cy="1440180"/>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828800" y="3840480"/>
            <a:ext cx="8534400"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defRPr sz="1200" b="1" i="0">
                <a:solidFill>
                  <a:schemeClr val="bg1"/>
                </a:solidFill>
                <a:latin typeface="Arial"/>
                <a:cs typeface="Arial"/>
              </a:defRPr>
            </a:lvl1pPr>
          </a:lstStyle>
          <a:p>
            <a:pPr marL="12700">
              <a:lnSpc>
                <a:spcPts val="1425"/>
              </a:lnSpc>
            </a:pPr>
            <a:r>
              <a:rPr spc="-15"/>
              <a:t>SIMULATION</a:t>
            </a:r>
            <a:r>
              <a:rPr spc="-35"/>
              <a:t> </a:t>
            </a:r>
            <a:r>
              <a:rPr spc="-5"/>
              <a:t>EXERCISE</a:t>
            </a: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22-Dec-20</a:t>
            </a:fld>
            <a:endParaRPr lang="en-US"/>
          </a:p>
        </p:txBody>
      </p:sp>
      <p:sp>
        <p:nvSpPr>
          <p:cNvPr id="6" name="Holder 6"/>
          <p:cNvSpPr>
            <a:spLocks noGrp="1"/>
          </p:cNvSpPr>
          <p:nvPr>
            <p:ph type="sldNum" sz="quarter" idx="7"/>
          </p:nvPr>
        </p:nvSpPr>
        <p:spPr/>
        <p:txBody>
          <a:bodyPr lIns="0" tIns="0" rIns="0" bIns="0"/>
          <a:lstStyle>
            <a:lvl1pPr>
              <a:defRPr sz="1200" b="1" i="0">
                <a:solidFill>
                  <a:schemeClr val="bg1"/>
                </a:solidFill>
                <a:latin typeface="Arial"/>
                <a:cs typeface="Arial"/>
              </a:defRPr>
            </a:lvl1pPr>
          </a:lstStyle>
          <a:p>
            <a:pPr marL="12700">
              <a:lnSpc>
                <a:spcPts val="1425"/>
              </a:lnSpc>
            </a:pPr>
            <a:r>
              <a:rPr spc="-5"/>
              <a:t>page</a:t>
            </a:r>
            <a:r>
              <a:rPr spc="-55"/>
              <a:t> </a:t>
            </a:r>
            <a:fld id="{81D60167-4931-47E6-BA6A-407CBD079E47}" type="slidenum">
              <a:rPr dirty="0"/>
              <a:t>‹#›</a:t>
            </a:fld>
            <a:endParaRPr/>
          </a:p>
        </p:txBody>
      </p:sp>
    </p:spTree>
    <p:extLst>
      <p:ext uri="{BB962C8B-B14F-4D97-AF65-F5344CB8AC3E}">
        <p14:creationId xmlns:p14="http://schemas.microsoft.com/office/powerpoint/2010/main" val="3765354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800" b="1" i="0">
                <a:solidFill>
                  <a:schemeClr val="bg1"/>
                </a:solidFill>
                <a:latin typeface="Arial"/>
                <a:cs typeface="Arial"/>
              </a:defRPr>
            </a:lvl1pPr>
          </a:lstStyle>
          <a:p>
            <a:endParaRPr/>
          </a:p>
        </p:txBody>
      </p:sp>
      <p:sp>
        <p:nvSpPr>
          <p:cNvPr id="3" name="Holder 3"/>
          <p:cNvSpPr>
            <a:spLocks noGrp="1"/>
          </p:cNvSpPr>
          <p:nvPr>
            <p:ph type="body" idx="1"/>
          </p:nvPr>
        </p:nvSpPr>
        <p:spPr/>
        <p:txBody>
          <a:bodyPr lIns="0" tIns="0" rIns="0" bIns="0"/>
          <a:lstStyle>
            <a:lvl1pPr>
              <a:defRPr sz="1900" b="0" i="0">
                <a:solidFill>
                  <a:schemeClr val="tx1"/>
                </a:solidFill>
                <a:latin typeface="Roboto"/>
                <a:cs typeface="Roboto"/>
              </a:defRPr>
            </a:lvl1pPr>
          </a:lstStyle>
          <a:p>
            <a:endParaRPr/>
          </a:p>
        </p:txBody>
      </p:sp>
      <p:sp>
        <p:nvSpPr>
          <p:cNvPr id="4" name="Holder 4"/>
          <p:cNvSpPr>
            <a:spLocks noGrp="1"/>
          </p:cNvSpPr>
          <p:nvPr>
            <p:ph type="ftr" sz="quarter" idx="5"/>
          </p:nvPr>
        </p:nvSpPr>
        <p:spPr/>
        <p:txBody>
          <a:bodyPr lIns="0" tIns="0" rIns="0" bIns="0"/>
          <a:lstStyle>
            <a:lvl1pPr>
              <a:defRPr sz="1200" b="1" i="0">
                <a:solidFill>
                  <a:schemeClr val="bg1"/>
                </a:solidFill>
                <a:latin typeface="Arial"/>
                <a:cs typeface="Arial"/>
              </a:defRPr>
            </a:lvl1pPr>
          </a:lstStyle>
          <a:p>
            <a:pPr marL="12700">
              <a:lnSpc>
                <a:spcPts val="1425"/>
              </a:lnSpc>
            </a:pPr>
            <a:r>
              <a:rPr spc="-15"/>
              <a:t>SIMULATION</a:t>
            </a:r>
            <a:r>
              <a:rPr spc="-35"/>
              <a:t> </a:t>
            </a:r>
            <a:r>
              <a:rPr spc="-5"/>
              <a:t>EXERCISE</a:t>
            </a: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22-Dec-20</a:t>
            </a:fld>
            <a:endParaRPr lang="en-US"/>
          </a:p>
        </p:txBody>
      </p:sp>
      <p:sp>
        <p:nvSpPr>
          <p:cNvPr id="6" name="Holder 6"/>
          <p:cNvSpPr>
            <a:spLocks noGrp="1"/>
          </p:cNvSpPr>
          <p:nvPr>
            <p:ph type="sldNum" sz="quarter" idx="7"/>
          </p:nvPr>
        </p:nvSpPr>
        <p:spPr/>
        <p:txBody>
          <a:bodyPr lIns="0" tIns="0" rIns="0" bIns="0"/>
          <a:lstStyle>
            <a:lvl1pPr>
              <a:defRPr sz="1200" b="1" i="0">
                <a:solidFill>
                  <a:schemeClr val="bg1"/>
                </a:solidFill>
                <a:latin typeface="Arial"/>
                <a:cs typeface="Arial"/>
              </a:defRPr>
            </a:lvl1pPr>
          </a:lstStyle>
          <a:p>
            <a:pPr marL="12700">
              <a:lnSpc>
                <a:spcPts val="1425"/>
              </a:lnSpc>
            </a:pPr>
            <a:r>
              <a:rPr spc="-5"/>
              <a:t>page</a:t>
            </a:r>
            <a:r>
              <a:rPr spc="-55"/>
              <a:t> </a:t>
            </a:r>
            <a:fld id="{81D60167-4931-47E6-BA6A-407CBD079E47}" type="slidenum">
              <a:rPr dirty="0"/>
              <a:t>‹#›</a:t>
            </a:fld>
            <a:endParaRPr/>
          </a:p>
        </p:txBody>
      </p:sp>
    </p:spTree>
    <p:extLst>
      <p:ext uri="{BB962C8B-B14F-4D97-AF65-F5344CB8AC3E}">
        <p14:creationId xmlns:p14="http://schemas.microsoft.com/office/powerpoint/2010/main" val="129618417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800" b="1" i="0">
                <a:solidFill>
                  <a:schemeClr val="bg1"/>
                </a:solidFill>
                <a:latin typeface="Arial"/>
                <a:cs typeface="Arial"/>
              </a:defRPr>
            </a:lvl1pPr>
          </a:lstStyle>
          <a:p>
            <a:endParaRPr/>
          </a:p>
        </p:txBody>
      </p:sp>
      <p:sp>
        <p:nvSpPr>
          <p:cNvPr id="3" name="Holder 3"/>
          <p:cNvSpPr>
            <a:spLocks noGrp="1"/>
          </p:cNvSpPr>
          <p:nvPr>
            <p:ph sz="half" idx="2"/>
          </p:nvPr>
        </p:nvSpPr>
        <p:spPr>
          <a:xfrm>
            <a:off x="609600" y="1577340"/>
            <a:ext cx="530352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defRPr sz="1200" b="1" i="0">
                <a:solidFill>
                  <a:schemeClr val="bg1"/>
                </a:solidFill>
                <a:latin typeface="Arial"/>
                <a:cs typeface="Arial"/>
              </a:defRPr>
            </a:lvl1pPr>
          </a:lstStyle>
          <a:p>
            <a:pPr marL="12700">
              <a:lnSpc>
                <a:spcPts val="1425"/>
              </a:lnSpc>
            </a:pPr>
            <a:r>
              <a:rPr spc="-15"/>
              <a:t>SIMULATION</a:t>
            </a:r>
            <a:r>
              <a:rPr spc="-35"/>
              <a:t> </a:t>
            </a:r>
            <a:r>
              <a:rPr spc="-5"/>
              <a:t>EXERCISE</a:t>
            </a: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22-Dec-20</a:t>
            </a:fld>
            <a:endParaRPr lang="en-US"/>
          </a:p>
        </p:txBody>
      </p:sp>
      <p:sp>
        <p:nvSpPr>
          <p:cNvPr id="7" name="Holder 7"/>
          <p:cNvSpPr>
            <a:spLocks noGrp="1"/>
          </p:cNvSpPr>
          <p:nvPr>
            <p:ph type="sldNum" sz="quarter" idx="7"/>
          </p:nvPr>
        </p:nvSpPr>
        <p:spPr/>
        <p:txBody>
          <a:bodyPr lIns="0" tIns="0" rIns="0" bIns="0"/>
          <a:lstStyle>
            <a:lvl1pPr>
              <a:defRPr sz="1200" b="1" i="0">
                <a:solidFill>
                  <a:schemeClr val="bg1"/>
                </a:solidFill>
                <a:latin typeface="Arial"/>
                <a:cs typeface="Arial"/>
              </a:defRPr>
            </a:lvl1pPr>
          </a:lstStyle>
          <a:p>
            <a:pPr marL="12700">
              <a:lnSpc>
                <a:spcPts val="1425"/>
              </a:lnSpc>
            </a:pPr>
            <a:r>
              <a:rPr spc="-5"/>
              <a:t>page</a:t>
            </a:r>
            <a:r>
              <a:rPr spc="-55"/>
              <a:t> </a:t>
            </a:r>
            <a:fld id="{81D60167-4931-47E6-BA6A-407CBD079E47}" type="slidenum">
              <a:rPr dirty="0"/>
              <a:t>‹#›</a:t>
            </a:fld>
            <a:endParaRPr/>
          </a:p>
        </p:txBody>
      </p:sp>
    </p:spTree>
    <p:extLst>
      <p:ext uri="{BB962C8B-B14F-4D97-AF65-F5344CB8AC3E}">
        <p14:creationId xmlns:p14="http://schemas.microsoft.com/office/powerpoint/2010/main" val="8010654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868DF22B-4087-446B-9436-FCFDC545A396}"/>
              </a:ext>
            </a:extLst>
          </p:cNvPr>
          <p:cNvSpPr/>
          <p:nvPr userDrawn="1"/>
        </p:nvSpPr>
        <p:spPr>
          <a:xfrm>
            <a:off x="-7612" y="-1466"/>
            <a:ext cx="12199612" cy="612875"/>
          </a:xfrm>
          <a:prstGeom prst="rect">
            <a:avLst/>
          </a:prstGeom>
          <a:solidFill>
            <a:srgbClr val="008FC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b="1">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513106D7-96EC-4E2E-A5CA-6B984281F924}"/>
              </a:ext>
            </a:extLst>
          </p:cNvPr>
          <p:cNvSpPr>
            <a:spLocks noGrp="1"/>
          </p:cNvSpPr>
          <p:nvPr>
            <p:ph type="title"/>
          </p:nvPr>
        </p:nvSpPr>
        <p:spPr>
          <a:xfrm>
            <a:off x="152780" y="-8247"/>
            <a:ext cx="10515600" cy="581340"/>
          </a:xfrm>
        </p:spPr>
        <p:txBody>
          <a:bodyPr>
            <a:normAutofit/>
          </a:bodyPr>
          <a:lstStyle>
            <a:lvl1pPr>
              <a:defRPr sz="4000" b="1">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D4DDC5F9-76DC-45B5-AC33-CF52E93A7B5D}"/>
              </a:ext>
            </a:extLst>
          </p:cNvPr>
          <p:cNvSpPr>
            <a:spLocks noGrp="1"/>
          </p:cNvSpPr>
          <p:nvPr>
            <p:ph idx="1"/>
          </p:nvPr>
        </p:nvSpPr>
        <p:spPr>
          <a:xfrm>
            <a:off x="838200" y="1017346"/>
            <a:ext cx="10515600" cy="515961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78332FB2-0AB8-45F4-B706-F0A1C2E86402}"/>
              </a:ext>
            </a:extLst>
          </p:cNvPr>
          <p:cNvSpPr/>
          <p:nvPr userDrawn="1"/>
        </p:nvSpPr>
        <p:spPr>
          <a:xfrm>
            <a:off x="6056" y="6605265"/>
            <a:ext cx="12192000" cy="266131"/>
          </a:xfrm>
          <a:prstGeom prst="rect">
            <a:avLst/>
          </a:prstGeom>
          <a:solidFill>
            <a:schemeClr val="tx1">
              <a:lumMod val="65000"/>
              <a:lumOff val="3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b="1">
              <a:latin typeface="Arial" panose="020B0604020202020204" pitchFamily="34" charset="0"/>
              <a:cs typeface="Arial" panose="020B0604020202020204" pitchFamily="34" charset="0"/>
            </a:endParaRPr>
          </a:p>
        </p:txBody>
      </p:sp>
      <p:sp>
        <p:nvSpPr>
          <p:cNvPr id="17" name="Rectangle: Single Corner Snipped 16">
            <a:extLst>
              <a:ext uri="{FF2B5EF4-FFF2-40B4-BE49-F238E27FC236}">
                <a16:creationId xmlns:a16="http://schemas.microsoft.com/office/drawing/2014/main" id="{E103C554-2422-4905-9D17-03B3D8E1D52A}"/>
              </a:ext>
            </a:extLst>
          </p:cNvPr>
          <p:cNvSpPr/>
          <p:nvPr userDrawn="1"/>
        </p:nvSpPr>
        <p:spPr>
          <a:xfrm>
            <a:off x="3093983" y="6605265"/>
            <a:ext cx="4087982" cy="248596"/>
          </a:xfrm>
          <a:prstGeom prst="snip1Rect">
            <a:avLst>
              <a:gd name="adj" fmla="val 50000"/>
            </a:avLst>
          </a:prstGeom>
          <a:solidFill>
            <a:schemeClr val="accent5">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algn="l"/>
            <a:endParaRPr lang="en-US" sz="1200" b="1" i="0">
              <a:latin typeface="Arial" panose="020B0604020202020204" pitchFamily="34" charset="0"/>
              <a:cs typeface="Arial" panose="020B0604020202020204" pitchFamily="34" charset="0"/>
            </a:endParaRPr>
          </a:p>
        </p:txBody>
      </p:sp>
      <p:sp>
        <p:nvSpPr>
          <p:cNvPr id="15" name="Rectangle: Single Corner Snipped 14">
            <a:extLst>
              <a:ext uri="{FF2B5EF4-FFF2-40B4-BE49-F238E27FC236}">
                <a16:creationId xmlns:a16="http://schemas.microsoft.com/office/drawing/2014/main" id="{14CC0BFA-DE7B-4499-829A-6B71AD36FF35}"/>
              </a:ext>
            </a:extLst>
          </p:cNvPr>
          <p:cNvSpPr/>
          <p:nvPr userDrawn="1"/>
        </p:nvSpPr>
        <p:spPr>
          <a:xfrm>
            <a:off x="2890327" y="6605265"/>
            <a:ext cx="4087982" cy="248596"/>
          </a:xfrm>
          <a:prstGeom prst="snip1Rect">
            <a:avLst>
              <a:gd name="adj" fmla="val 50000"/>
            </a:avLst>
          </a:prstGeom>
          <a:solidFill>
            <a:srgbClr val="008FC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algn="l"/>
            <a:endParaRPr lang="en-US" sz="1200" b="1" i="0">
              <a:latin typeface="Arial" panose="020B0604020202020204" pitchFamily="34" charset="0"/>
              <a:cs typeface="Arial" panose="020B0604020202020204" pitchFamily="34" charset="0"/>
            </a:endParaRPr>
          </a:p>
        </p:txBody>
      </p:sp>
      <p:sp>
        <p:nvSpPr>
          <p:cNvPr id="14" name="Rectangle: Single Corner Snipped 13">
            <a:extLst>
              <a:ext uri="{FF2B5EF4-FFF2-40B4-BE49-F238E27FC236}">
                <a16:creationId xmlns:a16="http://schemas.microsoft.com/office/drawing/2014/main" id="{047D5B3D-F74C-4020-B7F9-DB80540E35DA}"/>
              </a:ext>
            </a:extLst>
          </p:cNvPr>
          <p:cNvSpPr/>
          <p:nvPr userDrawn="1"/>
        </p:nvSpPr>
        <p:spPr>
          <a:xfrm>
            <a:off x="1232707" y="6599209"/>
            <a:ext cx="4177873" cy="258506"/>
          </a:xfrm>
          <a:prstGeom prst="snip1Rect">
            <a:avLst>
              <a:gd name="adj" fmla="val 50000"/>
            </a:avLst>
          </a:prstGeom>
          <a:solidFill>
            <a:srgbClr val="006A97"/>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algn="l"/>
            <a:endParaRPr lang="en-US" sz="1200" b="1" i="0">
              <a:latin typeface="Arial" panose="020B0604020202020204" pitchFamily="34" charset="0"/>
              <a:cs typeface="Arial" panose="020B0604020202020204" pitchFamily="34" charset="0"/>
            </a:endParaRPr>
          </a:p>
        </p:txBody>
      </p:sp>
      <p:sp>
        <p:nvSpPr>
          <p:cNvPr id="12" name="Rectangle: Single Corner Snipped 11">
            <a:extLst>
              <a:ext uri="{FF2B5EF4-FFF2-40B4-BE49-F238E27FC236}">
                <a16:creationId xmlns:a16="http://schemas.microsoft.com/office/drawing/2014/main" id="{0214AEB6-3194-4940-93D4-8D2575863847}"/>
              </a:ext>
            </a:extLst>
          </p:cNvPr>
          <p:cNvSpPr/>
          <p:nvPr userDrawn="1"/>
        </p:nvSpPr>
        <p:spPr>
          <a:xfrm>
            <a:off x="1011795" y="6599209"/>
            <a:ext cx="4177873" cy="248879"/>
          </a:xfrm>
          <a:prstGeom prst="snip1Rect">
            <a:avLst>
              <a:gd name="adj" fmla="val 50000"/>
            </a:avLst>
          </a:prstGeom>
          <a:solidFill>
            <a:srgbClr val="005D8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algn="l"/>
            <a:endParaRPr lang="en-US" sz="1200" b="1" i="0">
              <a:latin typeface="Arial" panose="020B0604020202020204" pitchFamily="34" charset="0"/>
              <a:cs typeface="Arial" panose="020B0604020202020204" pitchFamily="34" charset="0"/>
            </a:endParaRPr>
          </a:p>
        </p:txBody>
      </p:sp>
      <p:sp>
        <p:nvSpPr>
          <p:cNvPr id="11" name="Rectangle: Single Corner Snipped 10">
            <a:extLst>
              <a:ext uri="{FF2B5EF4-FFF2-40B4-BE49-F238E27FC236}">
                <a16:creationId xmlns:a16="http://schemas.microsoft.com/office/drawing/2014/main" id="{D21FAAE0-36C9-4D28-BF79-478A2708E0A5}"/>
              </a:ext>
            </a:extLst>
          </p:cNvPr>
          <p:cNvSpPr/>
          <p:nvPr userDrawn="1"/>
        </p:nvSpPr>
        <p:spPr>
          <a:xfrm>
            <a:off x="205387" y="6599209"/>
            <a:ext cx="2004413" cy="266132"/>
          </a:xfrm>
          <a:prstGeom prst="snip1Rect">
            <a:avLst>
              <a:gd name="adj" fmla="val 50000"/>
            </a:avLst>
          </a:prstGeom>
          <a:solidFill>
            <a:srgbClr val="D8642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algn="l"/>
            <a:endParaRPr lang="en-US" sz="1200" b="1" i="0">
              <a:latin typeface="Arial" panose="020B0604020202020204" pitchFamily="34" charset="0"/>
              <a:cs typeface="Arial" panose="020B0604020202020204" pitchFamily="34" charset="0"/>
            </a:endParaRPr>
          </a:p>
        </p:txBody>
      </p:sp>
      <p:sp>
        <p:nvSpPr>
          <p:cNvPr id="8" name="Rectangle: Single Corner Snipped 7">
            <a:extLst>
              <a:ext uri="{FF2B5EF4-FFF2-40B4-BE49-F238E27FC236}">
                <a16:creationId xmlns:a16="http://schemas.microsoft.com/office/drawing/2014/main" id="{BA1D2115-0E25-422E-9023-B51F9C211431}"/>
              </a:ext>
            </a:extLst>
          </p:cNvPr>
          <p:cNvSpPr/>
          <p:nvPr userDrawn="1"/>
        </p:nvSpPr>
        <p:spPr>
          <a:xfrm>
            <a:off x="0" y="6599209"/>
            <a:ext cx="2004413" cy="266132"/>
          </a:xfrm>
          <a:prstGeom prst="snip1Rect">
            <a:avLst>
              <a:gd name="adj" fmla="val 50000"/>
            </a:avLst>
          </a:prstGeom>
          <a:solidFill>
            <a:srgbClr val="A24B19"/>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algn="l"/>
            <a:endParaRPr lang="en-US" sz="1200" b="1" i="0">
              <a:latin typeface="Arial" panose="020B0604020202020204" pitchFamily="34" charset="0"/>
              <a:cs typeface="Arial" panose="020B0604020202020204" pitchFamily="34" charset="0"/>
            </a:endParaRPr>
          </a:p>
        </p:txBody>
      </p:sp>
      <p:sp>
        <p:nvSpPr>
          <p:cNvPr id="10" name="Rectangle 9">
            <a:extLst>
              <a:ext uri="{FF2B5EF4-FFF2-40B4-BE49-F238E27FC236}">
                <a16:creationId xmlns:a16="http://schemas.microsoft.com/office/drawing/2014/main" id="{D3E844BC-5D7B-41E7-A4E3-BAF42FC8DDD6}"/>
              </a:ext>
            </a:extLst>
          </p:cNvPr>
          <p:cNvSpPr/>
          <p:nvPr userDrawn="1"/>
        </p:nvSpPr>
        <p:spPr>
          <a:xfrm>
            <a:off x="-2471" y="6604956"/>
            <a:ext cx="1952586" cy="276999"/>
          </a:xfrm>
          <a:prstGeom prst="rect">
            <a:avLst/>
          </a:prstGeom>
        </p:spPr>
        <p:txBody>
          <a:bodyPr wrap="none">
            <a:spAutoFit/>
          </a:bodyPr>
          <a:lstStyle/>
          <a:p>
            <a:pPr algn="l"/>
            <a:r>
              <a:rPr lang="en-US" sz="1200" b="1" i="0">
                <a:solidFill>
                  <a:schemeClr val="bg1"/>
                </a:solidFill>
                <a:latin typeface="Arial" panose="020B0604020202020204" pitchFamily="34" charset="0"/>
                <a:cs typeface="Arial" panose="020B0604020202020204" pitchFamily="34" charset="0"/>
              </a:rPr>
              <a:t>SIMULATION EXERCISE</a:t>
            </a:r>
          </a:p>
        </p:txBody>
      </p:sp>
      <p:sp>
        <p:nvSpPr>
          <p:cNvPr id="13" name="Rectangle 12">
            <a:extLst>
              <a:ext uri="{FF2B5EF4-FFF2-40B4-BE49-F238E27FC236}">
                <a16:creationId xmlns:a16="http://schemas.microsoft.com/office/drawing/2014/main" id="{5A2952AD-10AE-4031-9F83-57256D9173D3}"/>
              </a:ext>
            </a:extLst>
          </p:cNvPr>
          <p:cNvSpPr/>
          <p:nvPr userDrawn="1"/>
        </p:nvSpPr>
        <p:spPr>
          <a:xfrm>
            <a:off x="2296187" y="6604957"/>
            <a:ext cx="3843713" cy="276999"/>
          </a:xfrm>
          <a:prstGeom prst="rect">
            <a:avLst/>
          </a:prstGeom>
        </p:spPr>
        <p:txBody>
          <a:bodyPr wrap="square">
            <a:spAutoFit/>
          </a:bodyPr>
          <a:lstStyle/>
          <a:p>
            <a:pPr algn="l"/>
            <a:r>
              <a:rPr lang="en-US" sz="1200" b="1" i="0">
                <a:solidFill>
                  <a:schemeClr val="bg1"/>
                </a:solidFill>
                <a:latin typeface="Arial" panose="020B0604020202020204" pitchFamily="34" charset="0"/>
                <a:cs typeface="Arial" panose="020B0604020202020204" pitchFamily="34" charset="0"/>
              </a:rPr>
              <a:t>NOVEL CORONAVIRUS (COVID-19)</a:t>
            </a:r>
          </a:p>
        </p:txBody>
      </p:sp>
      <p:sp>
        <p:nvSpPr>
          <p:cNvPr id="4" name="Date Placeholder 3">
            <a:extLst>
              <a:ext uri="{FF2B5EF4-FFF2-40B4-BE49-F238E27FC236}">
                <a16:creationId xmlns:a16="http://schemas.microsoft.com/office/drawing/2014/main" id="{D54DA4ED-9ABC-4282-9787-04C348BE350B}"/>
              </a:ext>
            </a:extLst>
          </p:cNvPr>
          <p:cNvSpPr>
            <a:spLocks noGrp="1"/>
          </p:cNvSpPr>
          <p:nvPr>
            <p:ph type="dt" sz="half" idx="10"/>
          </p:nvPr>
        </p:nvSpPr>
        <p:spPr>
          <a:xfrm>
            <a:off x="5481868" y="6560893"/>
            <a:ext cx="3769418" cy="365125"/>
          </a:xfrm>
          <a:ln>
            <a:noFill/>
          </a:ln>
        </p:spPr>
        <p:txBody>
          <a:bodyPr/>
          <a:lstStyle>
            <a:lvl1pPr algn="l">
              <a:defRPr sz="1200" b="1">
                <a:solidFill>
                  <a:schemeClr val="bg1"/>
                </a:solidFill>
                <a:latin typeface="Arial" panose="020B0604020202020204" pitchFamily="34" charset="0"/>
                <a:cs typeface="Arial" panose="020B0604020202020204" pitchFamily="34" charset="0"/>
              </a:defRPr>
            </a:lvl1pPr>
          </a:lstStyle>
          <a:p>
            <a:fld id="{7EA682B2-33C9-4D4F-9A18-C7D5F7FE2751}" type="datetime3">
              <a:rPr lang="en-US" smtClean="0"/>
              <a:t>22 December 2020</a:t>
            </a:fld>
            <a:endParaRPr lang="en-US"/>
          </a:p>
        </p:txBody>
      </p:sp>
      <p:sp>
        <p:nvSpPr>
          <p:cNvPr id="18" name="TextBox 17">
            <a:extLst>
              <a:ext uri="{FF2B5EF4-FFF2-40B4-BE49-F238E27FC236}">
                <a16:creationId xmlns:a16="http://schemas.microsoft.com/office/drawing/2014/main" id="{71B491A0-70AF-46B2-AEC7-03AEA54B4139}"/>
              </a:ext>
            </a:extLst>
          </p:cNvPr>
          <p:cNvSpPr txBox="1"/>
          <p:nvPr userDrawn="1"/>
        </p:nvSpPr>
        <p:spPr>
          <a:xfrm>
            <a:off x="10431711" y="6587799"/>
            <a:ext cx="1641231" cy="276999"/>
          </a:xfrm>
          <a:prstGeom prst="rect">
            <a:avLst/>
          </a:prstGeom>
          <a:noFill/>
        </p:spPr>
        <p:txBody>
          <a:bodyPr wrap="square" rtlCol="0">
            <a:spAutoFit/>
          </a:bodyPr>
          <a:lstStyle/>
          <a:p>
            <a:pPr algn="r"/>
            <a:r>
              <a:rPr lang="en-US" sz="1200" b="1">
                <a:solidFill>
                  <a:schemeClr val="bg1"/>
                </a:solidFill>
                <a:latin typeface="Arial" panose="020B0604020202020204" pitchFamily="34" charset="0"/>
                <a:cs typeface="Arial" panose="020B0604020202020204" pitchFamily="34" charset="0"/>
              </a:rPr>
              <a:t>page </a:t>
            </a:r>
            <a:fld id="{1B4E33A6-6130-4A49-BBD8-DE9BC3CBE6A3}" type="slidenum">
              <a:rPr lang="en-US" sz="1200" b="1" smtClean="0">
                <a:solidFill>
                  <a:schemeClr val="bg1"/>
                </a:solidFill>
                <a:latin typeface="Arial" panose="020B0604020202020204" pitchFamily="34" charset="0"/>
                <a:cs typeface="Arial" panose="020B0604020202020204" pitchFamily="34" charset="0"/>
              </a:rPr>
              <a:pPr algn="r"/>
              <a:t>‹#›</a:t>
            </a:fld>
            <a:endParaRPr lang="en-US" sz="1200" b="1">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820887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hf hdr="0" ftr="0"/>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2192000" cy="6857998"/>
          </a:xfrm>
          <a:prstGeom prst="rect">
            <a:avLst/>
          </a:prstGeom>
          <a:blipFill>
            <a:blip r:embed="rId2" cstate="print"/>
            <a:stretch>
              <a:fillRect/>
            </a:stretch>
          </a:blipFill>
        </p:spPr>
        <p:txBody>
          <a:bodyPr wrap="square" lIns="0" tIns="0" rIns="0" bIns="0" rtlCol="0"/>
          <a:lstStyle/>
          <a:p>
            <a:endParaRPr/>
          </a:p>
        </p:txBody>
      </p:sp>
      <p:sp>
        <p:nvSpPr>
          <p:cNvPr id="2" name="Holder 2"/>
          <p:cNvSpPr>
            <a:spLocks noGrp="1"/>
          </p:cNvSpPr>
          <p:nvPr>
            <p:ph type="title"/>
          </p:nvPr>
        </p:nvSpPr>
        <p:spPr/>
        <p:txBody>
          <a:bodyPr lIns="0" tIns="0" rIns="0" bIns="0"/>
          <a:lstStyle>
            <a:lvl1pPr>
              <a:defRPr sz="4800" b="1" i="0">
                <a:solidFill>
                  <a:schemeClr val="bg1"/>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defRPr sz="1200" b="1" i="0">
                <a:solidFill>
                  <a:schemeClr val="bg1"/>
                </a:solidFill>
                <a:latin typeface="Arial"/>
                <a:cs typeface="Arial"/>
              </a:defRPr>
            </a:lvl1pPr>
          </a:lstStyle>
          <a:p>
            <a:pPr marL="12700">
              <a:lnSpc>
                <a:spcPts val="1425"/>
              </a:lnSpc>
            </a:pPr>
            <a:r>
              <a:rPr spc="-15"/>
              <a:t>SIMULATION</a:t>
            </a:r>
            <a:r>
              <a:rPr spc="-35"/>
              <a:t> </a:t>
            </a:r>
            <a:r>
              <a:rPr spc="-5"/>
              <a:t>EXERCISE</a:t>
            </a: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22-Dec-20</a:t>
            </a:fld>
            <a:endParaRPr lang="en-US"/>
          </a:p>
        </p:txBody>
      </p:sp>
      <p:sp>
        <p:nvSpPr>
          <p:cNvPr id="5" name="Holder 5"/>
          <p:cNvSpPr>
            <a:spLocks noGrp="1"/>
          </p:cNvSpPr>
          <p:nvPr>
            <p:ph type="sldNum" sz="quarter" idx="7"/>
          </p:nvPr>
        </p:nvSpPr>
        <p:spPr/>
        <p:txBody>
          <a:bodyPr lIns="0" tIns="0" rIns="0" bIns="0"/>
          <a:lstStyle>
            <a:lvl1pPr>
              <a:defRPr sz="1200" b="1" i="0">
                <a:solidFill>
                  <a:schemeClr val="bg1"/>
                </a:solidFill>
                <a:latin typeface="Arial"/>
                <a:cs typeface="Arial"/>
              </a:defRPr>
            </a:lvl1pPr>
          </a:lstStyle>
          <a:p>
            <a:pPr marL="12700">
              <a:lnSpc>
                <a:spcPts val="1425"/>
              </a:lnSpc>
            </a:pPr>
            <a:r>
              <a:rPr spc="-5"/>
              <a:t>page</a:t>
            </a:r>
            <a:r>
              <a:rPr spc="-55"/>
              <a:t> </a:t>
            </a:r>
            <a:fld id="{81D60167-4931-47E6-BA6A-407CBD079E47}" type="slidenum">
              <a:rPr dirty="0"/>
              <a:t>‹#›</a:t>
            </a:fld>
            <a:endParaRPr/>
          </a:p>
        </p:txBody>
      </p:sp>
    </p:spTree>
    <p:extLst>
      <p:ext uri="{BB962C8B-B14F-4D97-AF65-F5344CB8AC3E}">
        <p14:creationId xmlns:p14="http://schemas.microsoft.com/office/powerpoint/2010/main" val="217906025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defRPr sz="1200" b="1" i="0">
                <a:solidFill>
                  <a:schemeClr val="bg1"/>
                </a:solidFill>
                <a:latin typeface="Arial"/>
                <a:cs typeface="Arial"/>
              </a:defRPr>
            </a:lvl1pPr>
          </a:lstStyle>
          <a:p>
            <a:pPr marL="12700">
              <a:lnSpc>
                <a:spcPts val="1425"/>
              </a:lnSpc>
            </a:pPr>
            <a:r>
              <a:rPr spc="-15"/>
              <a:t>SIMULATION</a:t>
            </a:r>
            <a:r>
              <a:rPr spc="-35"/>
              <a:t> </a:t>
            </a:r>
            <a:r>
              <a:rPr spc="-5"/>
              <a:t>EXERCISE</a:t>
            </a: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22-Dec-20</a:t>
            </a:fld>
            <a:endParaRPr lang="en-US"/>
          </a:p>
        </p:txBody>
      </p:sp>
      <p:sp>
        <p:nvSpPr>
          <p:cNvPr id="4" name="Holder 4"/>
          <p:cNvSpPr>
            <a:spLocks noGrp="1"/>
          </p:cNvSpPr>
          <p:nvPr>
            <p:ph type="sldNum" sz="quarter" idx="7"/>
          </p:nvPr>
        </p:nvSpPr>
        <p:spPr/>
        <p:txBody>
          <a:bodyPr lIns="0" tIns="0" rIns="0" bIns="0"/>
          <a:lstStyle>
            <a:lvl1pPr>
              <a:defRPr sz="1200" b="1" i="0">
                <a:solidFill>
                  <a:schemeClr val="bg1"/>
                </a:solidFill>
                <a:latin typeface="Arial"/>
                <a:cs typeface="Arial"/>
              </a:defRPr>
            </a:lvl1pPr>
          </a:lstStyle>
          <a:p>
            <a:pPr marL="12700">
              <a:lnSpc>
                <a:spcPts val="1425"/>
              </a:lnSpc>
            </a:pPr>
            <a:r>
              <a:rPr spc="-5"/>
              <a:t>page</a:t>
            </a:r>
            <a:r>
              <a:rPr spc="-55"/>
              <a:t> </a:t>
            </a:r>
            <a:fld id="{81D60167-4931-47E6-BA6A-407CBD079E47}" type="slidenum">
              <a:rPr dirty="0"/>
              <a:t>‹#›</a:t>
            </a:fld>
            <a:endParaRPr/>
          </a:p>
        </p:txBody>
      </p:sp>
    </p:spTree>
    <p:extLst>
      <p:ext uri="{BB962C8B-B14F-4D97-AF65-F5344CB8AC3E}">
        <p14:creationId xmlns:p14="http://schemas.microsoft.com/office/powerpoint/2010/main" val="33120597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5922A2-79C3-4E46-8D84-3C5BE975AC6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71037BA-145B-4F48-A7D5-AD8A8A8EED6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780594E-1554-441A-A730-7F11E9AAE44A}"/>
              </a:ext>
            </a:extLst>
          </p:cNvPr>
          <p:cNvSpPr>
            <a:spLocks noGrp="1"/>
          </p:cNvSpPr>
          <p:nvPr>
            <p:ph type="dt" sz="half" idx="10"/>
          </p:nvPr>
        </p:nvSpPr>
        <p:spPr/>
        <p:txBody>
          <a:bodyPr/>
          <a:lstStyle/>
          <a:p>
            <a:fld id="{6C8388E3-2E99-4010-9005-3AE6BE90366B}" type="datetime3">
              <a:rPr lang="en-US" smtClean="0"/>
              <a:t>22 December 2020</a:t>
            </a:fld>
            <a:endParaRPr lang="en-US"/>
          </a:p>
        </p:txBody>
      </p:sp>
      <p:sp>
        <p:nvSpPr>
          <p:cNvPr id="5" name="Footer Placeholder 4">
            <a:extLst>
              <a:ext uri="{FF2B5EF4-FFF2-40B4-BE49-F238E27FC236}">
                <a16:creationId xmlns:a16="http://schemas.microsoft.com/office/drawing/2014/main" id="{8CA56ACD-1C77-409E-8D05-0D230C93866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5FF11F2-DA08-47AD-B578-270D119B6BA8}"/>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3403114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81D49C-B98F-4AD9-A980-354EFFAD71A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7C315BA-D0A4-426E-8A1A-83DF48EA249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9ACC8B4-5613-43B0-A1F5-FE7A49416BD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2AFE513-79F0-4D34-96E8-B4CBBAA3CB41}"/>
              </a:ext>
            </a:extLst>
          </p:cNvPr>
          <p:cNvSpPr>
            <a:spLocks noGrp="1"/>
          </p:cNvSpPr>
          <p:nvPr>
            <p:ph type="dt" sz="half" idx="10"/>
          </p:nvPr>
        </p:nvSpPr>
        <p:spPr/>
        <p:txBody>
          <a:bodyPr/>
          <a:lstStyle/>
          <a:p>
            <a:fld id="{429CAB1E-4CFE-4ED8-8F44-E87A048AF566}" type="datetime3">
              <a:rPr lang="en-US" smtClean="0"/>
              <a:t>22 December 2020</a:t>
            </a:fld>
            <a:endParaRPr lang="en-US"/>
          </a:p>
        </p:txBody>
      </p:sp>
      <p:sp>
        <p:nvSpPr>
          <p:cNvPr id="6" name="Footer Placeholder 5">
            <a:extLst>
              <a:ext uri="{FF2B5EF4-FFF2-40B4-BE49-F238E27FC236}">
                <a16:creationId xmlns:a16="http://schemas.microsoft.com/office/drawing/2014/main" id="{907380DF-4624-49EB-AD45-B01ACC36082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69EC5F0-237C-44B3-A759-155F42DD85F6}"/>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20482869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7073F5-5FFB-4329-90E5-0F80C0243F0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DA007E4-94DA-4DE8-94C5-1D2AE3566B3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3A8DBF6-6815-44F5-9AB5-EFBD9BD8C41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783C279-CBF6-45A6-B38D-A29F5D8B6BC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8568A65-D072-4DD1-ABA3-9D1342A5563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D1B7829-95ED-4775-A08D-ADEDA493B2C0}"/>
              </a:ext>
            </a:extLst>
          </p:cNvPr>
          <p:cNvSpPr>
            <a:spLocks noGrp="1"/>
          </p:cNvSpPr>
          <p:nvPr>
            <p:ph type="dt" sz="half" idx="10"/>
          </p:nvPr>
        </p:nvSpPr>
        <p:spPr/>
        <p:txBody>
          <a:bodyPr/>
          <a:lstStyle/>
          <a:p>
            <a:fld id="{4DC9B768-7658-4655-820F-3897DDDA8584}" type="datetime3">
              <a:rPr lang="en-US" smtClean="0"/>
              <a:t>22 December 2020</a:t>
            </a:fld>
            <a:endParaRPr lang="en-US"/>
          </a:p>
        </p:txBody>
      </p:sp>
      <p:sp>
        <p:nvSpPr>
          <p:cNvPr id="8" name="Footer Placeholder 7">
            <a:extLst>
              <a:ext uri="{FF2B5EF4-FFF2-40B4-BE49-F238E27FC236}">
                <a16:creationId xmlns:a16="http://schemas.microsoft.com/office/drawing/2014/main" id="{D14B4AEC-971D-4C2D-8DBF-4EF59181977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B2E6BDF-5653-4655-9DDB-832FE3245031}"/>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10542771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F13C95-0A9C-4615-BBA7-78ED8056ECF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5BCF8EF-14C3-4629-A249-780DA30D5C39}"/>
              </a:ext>
            </a:extLst>
          </p:cNvPr>
          <p:cNvSpPr>
            <a:spLocks noGrp="1"/>
          </p:cNvSpPr>
          <p:nvPr>
            <p:ph type="dt" sz="half" idx="10"/>
          </p:nvPr>
        </p:nvSpPr>
        <p:spPr/>
        <p:txBody>
          <a:bodyPr/>
          <a:lstStyle/>
          <a:p>
            <a:fld id="{1FEFAB82-4D19-4318-9416-B30A9028B204}" type="datetime3">
              <a:rPr lang="en-US" smtClean="0"/>
              <a:t>22 December 2020</a:t>
            </a:fld>
            <a:endParaRPr lang="en-US"/>
          </a:p>
        </p:txBody>
      </p:sp>
      <p:sp>
        <p:nvSpPr>
          <p:cNvPr id="4" name="Footer Placeholder 3">
            <a:extLst>
              <a:ext uri="{FF2B5EF4-FFF2-40B4-BE49-F238E27FC236}">
                <a16:creationId xmlns:a16="http://schemas.microsoft.com/office/drawing/2014/main" id="{5C8FAFF5-1A8E-47AC-AA75-0298062DE98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84A9C6F-E290-4CAC-84F0-AE7CB05C31C3}"/>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5197110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76C9CA1-2206-4D7C-9F5B-CF5DE2007173}"/>
              </a:ext>
            </a:extLst>
          </p:cNvPr>
          <p:cNvSpPr>
            <a:spLocks noGrp="1"/>
          </p:cNvSpPr>
          <p:nvPr>
            <p:ph type="dt" sz="half" idx="10"/>
          </p:nvPr>
        </p:nvSpPr>
        <p:spPr/>
        <p:txBody>
          <a:bodyPr/>
          <a:lstStyle/>
          <a:p>
            <a:fld id="{285CEB09-67DE-4AC4-8F82-A9E2C7346857}" type="datetime3">
              <a:rPr lang="en-US" smtClean="0"/>
              <a:t>22 December 2020</a:t>
            </a:fld>
            <a:endParaRPr lang="en-US"/>
          </a:p>
        </p:txBody>
      </p:sp>
      <p:sp>
        <p:nvSpPr>
          <p:cNvPr id="3" name="Footer Placeholder 2">
            <a:extLst>
              <a:ext uri="{FF2B5EF4-FFF2-40B4-BE49-F238E27FC236}">
                <a16:creationId xmlns:a16="http://schemas.microsoft.com/office/drawing/2014/main" id="{C2149297-0B1C-4FD7-8F9F-96B7CEEACFF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C745379-5467-4F83-9BD1-EAD174612F54}"/>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22787416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0493B6-58EF-4180-946B-7037CEAD895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3B62CD4-177E-4A98-AC6C-8CF24AEAFC7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0017428-D72F-4322-B37C-55735F18C24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9483F8E-EC06-4A66-A8C3-B040637541C5}"/>
              </a:ext>
            </a:extLst>
          </p:cNvPr>
          <p:cNvSpPr>
            <a:spLocks noGrp="1"/>
          </p:cNvSpPr>
          <p:nvPr>
            <p:ph type="dt" sz="half" idx="10"/>
          </p:nvPr>
        </p:nvSpPr>
        <p:spPr/>
        <p:txBody>
          <a:bodyPr/>
          <a:lstStyle/>
          <a:p>
            <a:fld id="{78F72935-E33C-46C3-B289-962BF46A36D4}" type="datetime3">
              <a:rPr lang="en-US" smtClean="0"/>
              <a:t>22 December 2020</a:t>
            </a:fld>
            <a:endParaRPr lang="en-US"/>
          </a:p>
        </p:txBody>
      </p:sp>
      <p:sp>
        <p:nvSpPr>
          <p:cNvPr id="6" name="Footer Placeholder 5">
            <a:extLst>
              <a:ext uri="{FF2B5EF4-FFF2-40B4-BE49-F238E27FC236}">
                <a16:creationId xmlns:a16="http://schemas.microsoft.com/office/drawing/2014/main" id="{007F416E-E946-489D-A444-253E37CCAEF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0BD18C1-8457-4348-ABE5-FB2E235DA888}"/>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15275207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4B81F8-0E58-48D6-8BC1-8F89D08FFD7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8C2B21C-C1D1-4D5F-9765-6C691BDFAE3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69F01DE-4FFD-4524-845D-A2F9C015420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5395215-3CDC-4608-BE45-8BDA626BC572}"/>
              </a:ext>
            </a:extLst>
          </p:cNvPr>
          <p:cNvSpPr>
            <a:spLocks noGrp="1"/>
          </p:cNvSpPr>
          <p:nvPr>
            <p:ph type="dt" sz="half" idx="10"/>
          </p:nvPr>
        </p:nvSpPr>
        <p:spPr/>
        <p:txBody>
          <a:bodyPr/>
          <a:lstStyle/>
          <a:p>
            <a:fld id="{DA7F73E5-582A-4E6D-9C75-775D62104A61}" type="datetime3">
              <a:rPr lang="en-US" smtClean="0"/>
              <a:t>22 December 2020</a:t>
            </a:fld>
            <a:endParaRPr lang="en-US"/>
          </a:p>
        </p:txBody>
      </p:sp>
      <p:sp>
        <p:nvSpPr>
          <p:cNvPr id="6" name="Footer Placeholder 5">
            <a:extLst>
              <a:ext uri="{FF2B5EF4-FFF2-40B4-BE49-F238E27FC236}">
                <a16:creationId xmlns:a16="http://schemas.microsoft.com/office/drawing/2014/main" id="{B3F12398-BF67-46AA-A3C9-FDC363BB032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6AD748A-4E4A-48D7-B7D8-77B9BBA4C4A5}"/>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4273274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1.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2.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png"/><Relationship Id="rId3" Type="http://schemas.openxmlformats.org/officeDocument/2006/relationships/slideLayout" Target="../slideLayouts/slideLayout19.xml"/><Relationship Id="rId7" Type="http://schemas.openxmlformats.org/officeDocument/2006/relationships/image" Target="../media/image2.png"/><Relationship Id="rId12" Type="http://schemas.openxmlformats.org/officeDocument/2006/relationships/image" Target="../media/image7.png"/><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theme" Target="../theme/theme3.xml"/><Relationship Id="rId11" Type="http://schemas.openxmlformats.org/officeDocument/2006/relationships/image" Target="../media/image6.png"/><Relationship Id="rId5" Type="http://schemas.openxmlformats.org/officeDocument/2006/relationships/slideLayout" Target="../slideLayouts/slideLayout21.xml"/><Relationship Id="rId10" Type="http://schemas.openxmlformats.org/officeDocument/2006/relationships/image" Target="../media/image5.png"/><Relationship Id="rId4" Type="http://schemas.openxmlformats.org/officeDocument/2006/relationships/slideLayout" Target="../slideLayouts/slideLayout20.xml"/><Relationship Id="rId9"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10DD77B-566F-448A-9CAD-E164B7BEE73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0D83DE5-5AD1-42FA-94DC-665554C0189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B85C32-7B69-4DA5-88E8-C04252DD12A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958ADE-BA35-494E-BE53-3C61C716429B}" type="datetime3">
              <a:rPr lang="en-US" smtClean="0"/>
              <a:t>22 December 2020</a:t>
            </a:fld>
            <a:endParaRPr lang="en-US"/>
          </a:p>
        </p:txBody>
      </p:sp>
      <p:sp>
        <p:nvSpPr>
          <p:cNvPr id="5" name="Footer Placeholder 4">
            <a:extLst>
              <a:ext uri="{FF2B5EF4-FFF2-40B4-BE49-F238E27FC236}">
                <a16:creationId xmlns:a16="http://schemas.microsoft.com/office/drawing/2014/main" id="{66E2A2D0-8FE2-4491-B917-DEF4DA1ACE0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6A2A525B-CEDB-4ACB-8BB8-53AE2922248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5CACBD7-AED4-4E2D-B1A1-CD42AAD87EA1}" type="slidenum">
              <a:rPr lang="en-US" smtClean="0"/>
              <a:t>‹#›</a:t>
            </a:fld>
            <a:endParaRPr lang="en-US"/>
          </a:p>
        </p:txBody>
      </p:sp>
    </p:spTree>
    <p:extLst>
      <p:ext uri="{BB962C8B-B14F-4D97-AF65-F5344CB8AC3E}">
        <p14:creationId xmlns:p14="http://schemas.microsoft.com/office/powerpoint/2010/main" val="241439785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2192000" cy="611505"/>
          </a:xfrm>
          <a:custGeom>
            <a:avLst/>
            <a:gdLst/>
            <a:ahLst/>
            <a:cxnLst/>
            <a:rect l="l" t="t" r="r" b="b"/>
            <a:pathLst>
              <a:path w="12192000" h="611505">
                <a:moveTo>
                  <a:pt x="0" y="611187"/>
                </a:moveTo>
                <a:lnTo>
                  <a:pt x="0" y="0"/>
                </a:lnTo>
                <a:lnTo>
                  <a:pt x="12192000" y="0"/>
                </a:lnTo>
                <a:lnTo>
                  <a:pt x="12192000" y="611187"/>
                </a:lnTo>
                <a:lnTo>
                  <a:pt x="0" y="611187"/>
                </a:lnTo>
                <a:close/>
              </a:path>
            </a:pathLst>
          </a:custGeom>
          <a:solidFill>
            <a:srgbClr val="008FCE"/>
          </a:solidFill>
        </p:spPr>
        <p:txBody>
          <a:bodyPr wrap="square" lIns="0" tIns="0" rIns="0" bIns="0" rtlCol="0"/>
          <a:lstStyle/>
          <a:p>
            <a:endParaRPr/>
          </a:p>
        </p:txBody>
      </p:sp>
      <p:sp>
        <p:nvSpPr>
          <p:cNvPr id="17" name="bg object 17"/>
          <p:cNvSpPr/>
          <p:nvPr/>
        </p:nvSpPr>
        <p:spPr>
          <a:xfrm>
            <a:off x="0" y="6568440"/>
            <a:ext cx="12188952" cy="289560"/>
          </a:xfrm>
          <a:prstGeom prst="rect">
            <a:avLst/>
          </a:prstGeom>
          <a:blipFill>
            <a:blip r:embed="rId7"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8" name="bg object 18"/>
          <p:cNvSpPr/>
          <p:nvPr/>
        </p:nvSpPr>
        <p:spPr>
          <a:xfrm>
            <a:off x="6350" y="6605586"/>
            <a:ext cx="12185650" cy="252729"/>
          </a:xfrm>
          <a:custGeom>
            <a:avLst/>
            <a:gdLst/>
            <a:ahLst/>
            <a:cxnLst/>
            <a:rect l="l" t="t" r="r" b="b"/>
            <a:pathLst>
              <a:path w="12185650" h="252729">
                <a:moveTo>
                  <a:pt x="0" y="0"/>
                </a:moveTo>
                <a:lnTo>
                  <a:pt x="12185650" y="0"/>
                </a:lnTo>
                <a:lnTo>
                  <a:pt x="12185650" y="252413"/>
                </a:lnTo>
                <a:lnTo>
                  <a:pt x="0" y="252413"/>
                </a:lnTo>
                <a:lnTo>
                  <a:pt x="0" y="0"/>
                </a:lnTo>
                <a:close/>
              </a:path>
            </a:pathLst>
          </a:custGeom>
          <a:solidFill>
            <a:srgbClr val="595959"/>
          </a:solidFill>
        </p:spPr>
        <p:txBody>
          <a:bodyPr wrap="square" lIns="0" tIns="0" rIns="0" bIns="0" rtlCol="0"/>
          <a:lstStyle/>
          <a:p>
            <a:endParaRPr/>
          </a:p>
        </p:txBody>
      </p:sp>
      <p:sp>
        <p:nvSpPr>
          <p:cNvPr id="2" name="Holder 2"/>
          <p:cNvSpPr>
            <a:spLocks noGrp="1"/>
          </p:cNvSpPr>
          <p:nvPr>
            <p:ph type="title"/>
          </p:nvPr>
        </p:nvSpPr>
        <p:spPr>
          <a:xfrm>
            <a:off x="0" y="1587"/>
            <a:ext cx="7771130" cy="609600"/>
          </a:xfrm>
          <a:prstGeom prst="rect">
            <a:avLst/>
          </a:prstGeom>
        </p:spPr>
        <p:txBody>
          <a:bodyPr wrap="square" lIns="0" tIns="0" rIns="0" bIns="0">
            <a:spAutoFit/>
          </a:bodyPr>
          <a:lstStyle>
            <a:lvl1pPr>
              <a:defRPr sz="2000" b="1" i="0">
                <a:solidFill>
                  <a:schemeClr val="bg1"/>
                </a:solidFill>
                <a:latin typeface="Arial"/>
                <a:cs typeface="Arial"/>
              </a:defRPr>
            </a:lvl1pPr>
          </a:lstStyle>
          <a:p>
            <a:endParaRPr/>
          </a:p>
        </p:txBody>
      </p:sp>
      <p:sp>
        <p:nvSpPr>
          <p:cNvPr id="3" name="Holder 3"/>
          <p:cNvSpPr>
            <a:spLocks noGrp="1"/>
          </p:cNvSpPr>
          <p:nvPr>
            <p:ph type="body" idx="1"/>
          </p:nvPr>
        </p:nvSpPr>
        <p:spPr>
          <a:xfrm>
            <a:off x="231125" y="1151635"/>
            <a:ext cx="7583805" cy="1671320"/>
          </a:xfrm>
          <a:prstGeom prst="rect">
            <a:avLst/>
          </a:prstGeom>
        </p:spPr>
        <p:txBody>
          <a:bodyPr wrap="square" lIns="0" tIns="0" rIns="0" bIns="0">
            <a:spAutoFit/>
          </a:bodyPr>
          <a:lstStyle>
            <a:lvl1pPr>
              <a:defRPr sz="1800" b="0" i="0">
                <a:solidFill>
                  <a:schemeClr val="tx1"/>
                </a:solidFill>
                <a:latin typeface="Arial"/>
                <a:cs typeface="Arial"/>
              </a:defRPr>
            </a:lvl1pPr>
          </a:lstStyle>
          <a:p>
            <a:endParaRPr/>
          </a:p>
        </p:txBody>
      </p:sp>
      <p:sp>
        <p:nvSpPr>
          <p:cNvPr id="4" name="Holder 4"/>
          <p:cNvSpPr>
            <a:spLocks noGrp="1"/>
          </p:cNvSpPr>
          <p:nvPr>
            <p:ph type="ftr" sz="quarter" idx="5"/>
          </p:nvPr>
        </p:nvSpPr>
        <p:spPr>
          <a:xfrm>
            <a:off x="4145280" y="6377940"/>
            <a:ext cx="3901440" cy="34290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609600" y="6377940"/>
            <a:ext cx="280416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22-Dec-20</a:t>
            </a:fld>
            <a:endParaRPr lang="en-US"/>
          </a:p>
        </p:txBody>
      </p:sp>
      <p:sp>
        <p:nvSpPr>
          <p:cNvPr id="6" name="Holder 6"/>
          <p:cNvSpPr>
            <a:spLocks noGrp="1"/>
          </p:cNvSpPr>
          <p:nvPr>
            <p:ph type="sldNum" sz="quarter" idx="7"/>
          </p:nvPr>
        </p:nvSpPr>
        <p:spPr>
          <a:xfrm>
            <a:off x="8778240" y="6377940"/>
            <a:ext cx="280416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12638379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2192000" cy="611505"/>
          </a:xfrm>
          <a:custGeom>
            <a:avLst/>
            <a:gdLst/>
            <a:ahLst/>
            <a:cxnLst/>
            <a:rect l="l" t="t" r="r" b="b"/>
            <a:pathLst>
              <a:path w="12192000" h="611505">
                <a:moveTo>
                  <a:pt x="0" y="611408"/>
                </a:moveTo>
                <a:lnTo>
                  <a:pt x="0" y="0"/>
                </a:lnTo>
                <a:lnTo>
                  <a:pt x="12192000" y="0"/>
                </a:lnTo>
                <a:lnTo>
                  <a:pt x="12192000" y="611408"/>
                </a:lnTo>
                <a:lnTo>
                  <a:pt x="0" y="611408"/>
                </a:lnTo>
                <a:close/>
              </a:path>
            </a:pathLst>
          </a:custGeom>
          <a:solidFill>
            <a:srgbClr val="008FCE"/>
          </a:solidFill>
        </p:spPr>
        <p:txBody>
          <a:bodyPr wrap="square" lIns="0" tIns="0" rIns="0" bIns="0" rtlCol="0"/>
          <a:lstStyle/>
          <a:p>
            <a:endParaRPr/>
          </a:p>
        </p:txBody>
      </p:sp>
      <p:sp>
        <p:nvSpPr>
          <p:cNvPr id="17" name="bg object 17"/>
          <p:cNvSpPr/>
          <p:nvPr/>
        </p:nvSpPr>
        <p:spPr>
          <a:xfrm>
            <a:off x="0" y="6580631"/>
            <a:ext cx="12188952" cy="277368"/>
          </a:xfrm>
          <a:prstGeom prst="rect">
            <a:avLst/>
          </a:prstGeom>
          <a:blipFill>
            <a:blip r:embed="rId7"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8" name="bg object 18"/>
          <p:cNvSpPr/>
          <p:nvPr/>
        </p:nvSpPr>
        <p:spPr>
          <a:xfrm>
            <a:off x="6055" y="6605265"/>
            <a:ext cx="12186285" cy="252729"/>
          </a:xfrm>
          <a:custGeom>
            <a:avLst/>
            <a:gdLst/>
            <a:ahLst/>
            <a:cxnLst/>
            <a:rect l="l" t="t" r="r" b="b"/>
            <a:pathLst>
              <a:path w="12186285" h="252729">
                <a:moveTo>
                  <a:pt x="0" y="0"/>
                </a:moveTo>
                <a:lnTo>
                  <a:pt x="12185943" y="0"/>
                </a:lnTo>
                <a:lnTo>
                  <a:pt x="12185943" y="252734"/>
                </a:lnTo>
                <a:lnTo>
                  <a:pt x="0" y="252734"/>
                </a:lnTo>
                <a:lnTo>
                  <a:pt x="0" y="0"/>
                </a:lnTo>
                <a:close/>
              </a:path>
            </a:pathLst>
          </a:custGeom>
          <a:solidFill>
            <a:srgbClr val="595959"/>
          </a:solidFill>
        </p:spPr>
        <p:txBody>
          <a:bodyPr wrap="square" lIns="0" tIns="0" rIns="0" bIns="0" rtlCol="0"/>
          <a:lstStyle/>
          <a:p>
            <a:endParaRPr/>
          </a:p>
        </p:txBody>
      </p:sp>
      <p:sp>
        <p:nvSpPr>
          <p:cNvPr id="19" name="bg object 19"/>
          <p:cNvSpPr/>
          <p:nvPr/>
        </p:nvSpPr>
        <p:spPr>
          <a:xfrm>
            <a:off x="3069335" y="6580631"/>
            <a:ext cx="4191000" cy="277368"/>
          </a:xfrm>
          <a:prstGeom prst="rect">
            <a:avLst/>
          </a:prstGeom>
          <a:blipFill>
            <a:blip r:embed="rId8"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0" name="bg object 20"/>
          <p:cNvSpPr/>
          <p:nvPr/>
        </p:nvSpPr>
        <p:spPr>
          <a:xfrm>
            <a:off x="3093982" y="6605265"/>
            <a:ext cx="4088129" cy="248920"/>
          </a:xfrm>
          <a:custGeom>
            <a:avLst/>
            <a:gdLst/>
            <a:ahLst/>
            <a:cxnLst/>
            <a:rect l="l" t="t" r="r" b="b"/>
            <a:pathLst>
              <a:path w="4088129" h="248920">
                <a:moveTo>
                  <a:pt x="3963689" y="0"/>
                </a:moveTo>
                <a:lnTo>
                  <a:pt x="0" y="0"/>
                </a:lnTo>
                <a:lnTo>
                  <a:pt x="0" y="248595"/>
                </a:lnTo>
                <a:lnTo>
                  <a:pt x="4087982" y="248595"/>
                </a:lnTo>
                <a:lnTo>
                  <a:pt x="4087982" y="124300"/>
                </a:lnTo>
                <a:lnTo>
                  <a:pt x="3963689" y="0"/>
                </a:lnTo>
                <a:close/>
              </a:path>
            </a:pathLst>
          </a:custGeom>
          <a:solidFill>
            <a:srgbClr val="49C7FF"/>
          </a:solidFill>
        </p:spPr>
        <p:txBody>
          <a:bodyPr wrap="square" lIns="0" tIns="0" rIns="0" bIns="0" rtlCol="0"/>
          <a:lstStyle/>
          <a:p>
            <a:endParaRPr/>
          </a:p>
        </p:txBody>
      </p:sp>
      <p:sp>
        <p:nvSpPr>
          <p:cNvPr id="21" name="bg object 21"/>
          <p:cNvSpPr/>
          <p:nvPr/>
        </p:nvSpPr>
        <p:spPr>
          <a:xfrm>
            <a:off x="2865120" y="6580631"/>
            <a:ext cx="4191000" cy="277368"/>
          </a:xfrm>
          <a:prstGeom prst="rect">
            <a:avLst/>
          </a:prstGeom>
          <a:blipFill>
            <a:blip r:embed="rId9"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2" name="bg object 22"/>
          <p:cNvSpPr/>
          <p:nvPr/>
        </p:nvSpPr>
        <p:spPr>
          <a:xfrm>
            <a:off x="2890326" y="6605265"/>
            <a:ext cx="4088129" cy="248920"/>
          </a:xfrm>
          <a:custGeom>
            <a:avLst/>
            <a:gdLst/>
            <a:ahLst/>
            <a:cxnLst/>
            <a:rect l="l" t="t" r="r" b="b"/>
            <a:pathLst>
              <a:path w="4088129" h="248920">
                <a:moveTo>
                  <a:pt x="3963689" y="0"/>
                </a:moveTo>
                <a:lnTo>
                  <a:pt x="0" y="0"/>
                </a:lnTo>
                <a:lnTo>
                  <a:pt x="0" y="248595"/>
                </a:lnTo>
                <a:lnTo>
                  <a:pt x="4087982" y="248595"/>
                </a:lnTo>
                <a:lnTo>
                  <a:pt x="4087982" y="124300"/>
                </a:lnTo>
                <a:lnTo>
                  <a:pt x="3963689" y="0"/>
                </a:lnTo>
                <a:close/>
              </a:path>
            </a:pathLst>
          </a:custGeom>
          <a:solidFill>
            <a:srgbClr val="008FCE"/>
          </a:solidFill>
        </p:spPr>
        <p:txBody>
          <a:bodyPr wrap="square" lIns="0" tIns="0" rIns="0" bIns="0" rtlCol="0"/>
          <a:lstStyle/>
          <a:p>
            <a:endParaRPr/>
          </a:p>
        </p:txBody>
      </p:sp>
      <p:sp>
        <p:nvSpPr>
          <p:cNvPr id="23" name="bg object 23"/>
          <p:cNvSpPr/>
          <p:nvPr/>
        </p:nvSpPr>
        <p:spPr>
          <a:xfrm>
            <a:off x="1207008" y="6574535"/>
            <a:ext cx="4282440" cy="283464"/>
          </a:xfrm>
          <a:prstGeom prst="rect">
            <a:avLst/>
          </a:prstGeom>
          <a:blipFill>
            <a:blip r:embed="rId10"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4" name="bg object 24"/>
          <p:cNvSpPr/>
          <p:nvPr/>
        </p:nvSpPr>
        <p:spPr>
          <a:xfrm>
            <a:off x="1232706" y="6599208"/>
            <a:ext cx="4178300" cy="259079"/>
          </a:xfrm>
          <a:custGeom>
            <a:avLst/>
            <a:gdLst/>
            <a:ahLst/>
            <a:cxnLst/>
            <a:rect l="l" t="t" r="r" b="b"/>
            <a:pathLst>
              <a:path w="4178300" h="259079">
                <a:moveTo>
                  <a:pt x="4048621" y="0"/>
                </a:moveTo>
                <a:lnTo>
                  <a:pt x="0" y="0"/>
                </a:lnTo>
                <a:lnTo>
                  <a:pt x="0" y="258506"/>
                </a:lnTo>
                <a:lnTo>
                  <a:pt x="4177872" y="258506"/>
                </a:lnTo>
                <a:lnTo>
                  <a:pt x="4177872" y="129252"/>
                </a:lnTo>
                <a:lnTo>
                  <a:pt x="4048621" y="0"/>
                </a:lnTo>
                <a:close/>
              </a:path>
            </a:pathLst>
          </a:custGeom>
          <a:solidFill>
            <a:srgbClr val="006A97"/>
          </a:solidFill>
        </p:spPr>
        <p:txBody>
          <a:bodyPr wrap="square" lIns="0" tIns="0" rIns="0" bIns="0" rtlCol="0"/>
          <a:lstStyle/>
          <a:p>
            <a:endParaRPr/>
          </a:p>
        </p:txBody>
      </p:sp>
      <p:sp>
        <p:nvSpPr>
          <p:cNvPr id="25" name="bg object 25"/>
          <p:cNvSpPr/>
          <p:nvPr/>
        </p:nvSpPr>
        <p:spPr>
          <a:xfrm>
            <a:off x="987552" y="6574535"/>
            <a:ext cx="4282440" cy="283464"/>
          </a:xfrm>
          <a:prstGeom prst="rect">
            <a:avLst/>
          </a:prstGeom>
          <a:blipFill>
            <a:blip r:embed="rId11"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6" name="bg object 26"/>
          <p:cNvSpPr/>
          <p:nvPr/>
        </p:nvSpPr>
        <p:spPr>
          <a:xfrm>
            <a:off x="1011794" y="6599208"/>
            <a:ext cx="4178300" cy="248920"/>
          </a:xfrm>
          <a:custGeom>
            <a:avLst/>
            <a:gdLst/>
            <a:ahLst/>
            <a:cxnLst/>
            <a:rect l="l" t="t" r="r" b="b"/>
            <a:pathLst>
              <a:path w="4178300" h="248920">
                <a:moveTo>
                  <a:pt x="4053436" y="0"/>
                </a:moveTo>
                <a:lnTo>
                  <a:pt x="0" y="0"/>
                </a:lnTo>
                <a:lnTo>
                  <a:pt x="0" y="248879"/>
                </a:lnTo>
                <a:lnTo>
                  <a:pt x="4177873" y="248879"/>
                </a:lnTo>
                <a:lnTo>
                  <a:pt x="4177873" y="124441"/>
                </a:lnTo>
                <a:lnTo>
                  <a:pt x="4053436" y="0"/>
                </a:lnTo>
                <a:close/>
              </a:path>
            </a:pathLst>
          </a:custGeom>
          <a:solidFill>
            <a:srgbClr val="005D85"/>
          </a:solidFill>
        </p:spPr>
        <p:txBody>
          <a:bodyPr wrap="square" lIns="0" tIns="0" rIns="0" bIns="0" rtlCol="0"/>
          <a:lstStyle/>
          <a:p>
            <a:endParaRPr/>
          </a:p>
        </p:txBody>
      </p:sp>
      <p:sp>
        <p:nvSpPr>
          <p:cNvPr id="27" name="bg object 27"/>
          <p:cNvSpPr/>
          <p:nvPr/>
        </p:nvSpPr>
        <p:spPr>
          <a:xfrm>
            <a:off x="179831" y="6574535"/>
            <a:ext cx="2109216" cy="283464"/>
          </a:xfrm>
          <a:prstGeom prst="rect">
            <a:avLst/>
          </a:prstGeom>
          <a:blipFill>
            <a:blip r:embed="rId12"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8" name="bg object 28"/>
          <p:cNvSpPr/>
          <p:nvPr/>
        </p:nvSpPr>
        <p:spPr>
          <a:xfrm>
            <a:off x="205386" y="6599208"/>
            <a:ext cx="2004695" cy="259079"/>
          </a:xfrm>
          <a:custGeom>
            <a:avLst/>
            <a:gdLst/>
            <a:ahLst/>
            <a:cxnLst/>
            <a:rect l="l" t="t" r="r" b="b"/>
            <a:pathLst>
              <a:path w="2004695" h="259079">
                <a:moveTo>
                  <a:pt x="1871348" y="0"/>
                </a:moveTo>
                <a:lnTo>
                  <a:pt x="0" y="0"/>
                </a:lnTo>
                <a:lnTo>
                  <a:pt x="0" y="258791"/>
                </a:lnTo>
                <a:lnTo>
                  <a:pt x="2004413" y="258791"/>
                </a:lnTo>
                <a:lnTo>
                  <a:pt x="2004413" y="133067"/>
                </a:lnTo>
                <a:lnTo>
                  <a:pt x="1871348" y="0"/>
                </a:lnTo>
                <a:close/>
              </a:path>
            </a:pathLst>
          </a:custGeom>
          <a:solidFill>
            <a:srgbClr val="D86422"/>
          </a:solidFill>
        </p:spPr>
        <p:txBody>
          <a:bodyPr wrap="square" lIns="0" tIns="0" rIns="0" bIns="0" rtlCol="0"/>
          <a:lstStyle/>
          <a:p>
            <a:endParaRPr/>
          </a:p>
        </p:txBody>
      </p:sp>
      <p:sp>
        <p:nvSpPr>
          <p:cNvPr id="29" name="bg object 29"/>
          <p:cNvSpPr/>
          <p:nvPr/>
        </p:nvSpPr>
        <p:spPr>
          <a:xfrm>
            <a:off x="0" y="6574535"/>
            <a:ext cx="2084832" cy="283464"/>
          </a:xfrm>
          <a:prstGeom prst="rect">
            <a:avLst/>
          </a:prstGeom>
          <a:blipFill>
            <a:blip r:embed="rId13"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30" name="bg object 30"/>
          <p:cNvSpPr/>
          <p:nvPr/>
        </p:nvSpPr>
        <p:spPr>
          <a:xfrm>
            <a:off x="0" y="6599208"/>
            <a:ext cx="2004695" cy="259079"/>
          </a:xfrm>
          <a:custGeom>
            <a:avLst/>
            <a:gdLst/>
            <a:ahLst/>
            <a:cxnLst/>
            <a:rect l="l" t="t" r="r" b="b"/>
            <a:pathLst>
              <a:path w="2004695" h="259079">
                <a:moveTo>
                  <a:pt x="1871348" y="0"/>
                </a:moveTo>
                <a:lnTo>
                  <a:pt x="0" y="0"/>
                </a:lnTo>
                <a:lnTo>
                  <a:pt x="0" y="258791"/>
                </a:lnTo>
                <a:lnTo>
                  <a:pt x="2004413" y="258791"/>
                </a:lnTo>
                <a:lnTo>
                  <a:pt x="2004413" y="133067"/>
                </a:lnTo>
                <a:lnTo>
                  <a:pt x="1871348" y="0"/>
                </a:lnTo>
                <a:close/>
              </a:path>
            </a:pathLst>
          </a:custGeom>
          <a:solidFill>
            <a:srgbClr val="A24B19"/>
          </a:solidFill>
        </p:spPr>
        <p:txBody>
          <a:bodyPr wrap="square" lIns="0" tIns="0" rIns="0" bIns="0" rtlCol="0"/>
          <a:lstStyle/>
          <a:p>
            <a:endParaRPr/>
          </a:p>
        </p:txBody>
      </p:sp>
      <p:sp>
        <p:nvSpPr>
          <p:cNvPr id="2" name="Holder 2"/>
          <p:cNvSpPr>
            <a:spLocks noGrp="1"/>
          </p:cNvSpPr>
          <p:nvPr>
            <p:ph type="title"/>
          </p:nvPr>
        </p:nvSpPr>
        <p:spPr>
          <a:xfrm>
            <a:off x="4175664" y="-79755"/>
            <a:ext cx="3840670" cy="756920"/>
          </a:xfrm>
          <a:prstGeom prst="rect">
            <a:avLst/>
          </a:prstGeom>
        </p:spPr>
        <p:txBody>
          <a:bodyPr wrap="square" lIns="0" tIns="0" rIns="0" bIns="0">
            <a:spAutoFit/>
          </a:bodyPr>
          <a:lstStyle>
            <a:lvl1pPr>
              <a:defRPr sz="4800" b="1" i="0">
                <a:solidFill>
                  <a:schemeClr val="bg1"/>
                </a:solidFill>
                <a:latin typeface="Arial"/>
                <a:cs typeface="Arial"/>
              </a:defRPr>
            </a:lvl1pPr>
          </a:lstStyle>
          <a:p>
            <a:endParaRPr/>
          </a:p>
        </p:txBody>
      </p:sp>
      <p:sp>
        <p:nvSpPr>
          <p:cNvPr id="3" name="Holder 3"/>
          <p:cNvSpPr>
            <a:spLocks noGrp="1"/>
          </p:cNvSpPr>
          <p:nvPr>
            <p:ph type="body" idx="1"/>
          </p:nvPr>
        </p:nvSpPr>
        <p:spPr>
          <a:xfrm>
            <a:off x="441811" y="2080767"/>
            <a:ext cx="10570845" cy="3238500"/>
          </a:xfrm>
          <a:prstGeom prst="rect">
            <a:avLst/>
          </a:prstGeom>
        </p:spPr>
        <p:txBody>
          <a:bodyPr wrap="square" lIns="0" tIns="0" rIns="0" bIns="0">
            <a:spAutoFit/>
          </a:bodyPr>
          <a:lstStyle>
            <a:lvl1pPr>
              <a:defRPr sz="1900" b="0" i="0">
                <a:solidFill>
                  <a:schemeClr val="tx1"/>
                </a:solidFill>
                <a:latin typeface="Roboto"/>
                <a:cs typeface="Roboto"/>
              </a:defRPr>
            </a:lvl1pPr>
          </a:lstStyle>
          <a:p>
            <a:endParaRPr/>
          </a:p>
        </p:txBody>
      </p:sp>
      <p:sp>
        <p:nvSpPr>
          <p:cNvPr id="4" name="Holder 4"/>
          <p:cNvSpPr>
            <a:spLocks noGrp="1"/>
          </p:cNvSpPr>
          <p:nvPr>
            <p:ph type="ftr" sz="quarter" idx="5"/>
          </p:nvPr>
        </p:nvSpPr>
        <p:spPr>
          <a:xfrm>
            <a:off x="76269" y="6652472"/>
            <a:ext cx="1776730" cy="196215"/>
          </a:xfrm>
          <a:prstGeom prst="rect">
            <a:avLst/>
          </a:prstGeom>
        </p:spPr>
        <p:txBody>
          <a:bodyPr wrap="square" lIns="0" tIns="0" rIns="0" bIns="0">
            <a:spAutoFit/>
          </a:bodyPr>
          <a:lstStyle>
            <a:lvl1pPr>
              <a:defRPr sz="1200" b="1" i="0">
                <a:solidFill>
                  <a:schemeClr val="bg1"/>
                </a:solidFill>
                <a:latin typeface="Arial"/>
                <a:cs typeface="Arial"/>
              </a:defRPr>
            </a:lvl1pPr>
          </a:lstStyle>
          <a:p>
            <a:pPr marL="12700">
              <a:lnSpc>
                <a:spcPts val="1425"/>
              </a:lnSpc>
            </a:pPr>
            <a:r>
              <a:rPr spc="-15"/>
              <a:t>SIMULATION</a:t>
            </a:r>
            <a:r>
              <a:rPr spc="-35"/>
              <a:t> </a:t>
            </a:r>
            <a:r>
              <a:rPr spc="-5"/>
              <a:t>EXERCISE</a:t>
            </a:r>
          </a:p>
        </p:txBody>
      </p:sp>
      <p:sp>
        <p:nvSpPr>
          <p:cNvPr id="5" name="Holder 5"/>
          <p:cNvSpPr>
            <a:spLocks noGrp="1"/>
          </p:cNvSpPr>
          <p:nvPr>
            <p:ph type="dt" sz="half" idx="6"/>
          </p:nvPr>
        </p:nvSpPr>
        <p:spPr>
          <a:xfrm>
            <a:off x="609600" y="6377940"/>
            <a:ext cx="280416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22-Dec-20</a:t>
            </a:fld>
            <a:endParaRPr lang="en-US"/>
          </a:p>
        </p:txBody>
      </p:sp>
      <p:sp>
        <p:nvSpPr>
          <p:cNvPr id="6" name="Holder 6"/>
          <p:cNvSpPr>
            <a:spLocks noGrp="1"/>
          </p:cNvSpPr>
          <p:nvPr>
            <p:ph type="sldNum" sz="quarter" idx="7"/>
          </p:nvPr>
        </p:nvSpPr>
        <p:spPr>
          <a:xfrm>
            <a:off x="11401037" y="6634184"/>
            <a:ext cx="617854" cy="196215"/>
          </a:xfrm>
          <a:prstGeom prst="rect">
            <a:avLst/>
          </a:prstGeom>
        </p:spPr>
        <p:txBody>
          <a:bodyPr wrap="square" lIns="0" tIns="0" rIns="0" bIns="0">
            <a:spAutoFit/>
          </a:bodyPr>
          <a:lstStyle>
            <a:lvl1pPr>
              <a:defRPr sz="1200" b="1" i="0">
                <a:solidFill>
                  <a:schemeClr val="bg1"/>
                </a:solidFill>
                <a:latin typeface="Arial"/>
                <a:cs typeface="Arial"/>
              </a:defRPr>
            </a:lvl1pPr>
          </a:lstStyle>
          <a:p>
            <a:pPr marL="12700">
              <a:lnSpc>
                <a:spcPts val="1425"/>
              </a:lnSpc>
            </a:pPr>
            <a:r>
              <a:rPr spc="-5"/>
              <a:t>page</a:t>
            </a:r>
            <a:r>
              <a:rPr spc="-55"/>
              <a:t> </a:t>
            </a:r>
            <a:fld id="{81D60167-4931-47E6-BA6A-407CBD079E47}" type="slidenum">
              <a:rPr dirty="0"/>
              <a:t>‹#›</a:t>
            </a:fld>
            <a:endParaRPr/>
          </a:p>
        </p:txBody>
      </p:sp>
    </p:spTree>
    <p:extLst>
      <p:ext uri="{BB962C8B-B14F-4D97-AF65-F5344CB8AC3E}">
        <p14:creationId xmlns:p14="http://schemas.microsoft.com/office/powerpoint/2010/main" val="3145329245"/>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hyperlink" Target="https://www.who.int/publications/m/item/fair-allocation-mechanism-for-covid-19-vaccines-through-the-covax-facility" TargetMode="External"/><Relationship Id="rId5" Type="http://schemas.openxmlformats.org/officeDocument/2006/relationships/hyperlink" Target="https://www.who.int/groups/strategic-advisory-group-of-experts-on-immunization/covid-19-materials" TargetMode="External"/><Relationship Id="rId4" Type="http://schemas.openxmlformats.org/officeDocument/2006/relationships/hyperlink" Target="https://www.who.int/publications/i/item/who-sage-values-framework-for-the-allocation-and-prioritization-of-covid-19-vaccination"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s://www.interpol.int/ar/1/1/2020/1913"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28.jpeg"/></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hyperlink" Target="https://apps.who.int/iris/bitstream/handle/10665/336603/WHO-2019-nCoV-Vaccine_deployment-2020.1-eng.pdf"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who.int/emergencies/diseases/novel-coronavirus-2019/technical-guidance" TargetMode="External"/><Relationship Id="rId2" Type="http://schemas.openxmlformats.org/officeDocument/2006/relationships/notesSlide" Target="../notesSlides/notesSlide2.xml"/><Relationship Id="rId1" Type="http://schemas.openxmlformats.org/officeDocument/2006/relationships/slideLayout" Target="../slideLayouts/slideLayout13.xml"/><Relationship Id="rId4" Type="http://schemas.openxmlformats.org/officeDocument/2006/relationships/image" Target="../media/image14.png"/></Relationships>
</file>

<file path=ppt/slides/_rels/slide3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36.png"/></Relationships>
</file>

<file path=ppt/slides/_rels/slide3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3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hyperlink" Target="https://extranet.who.int/sph/docs/file/1757" TargetMode="External"/></Relationships>
</file>

<file path=ppt/slides/_rels/slide3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8" Type="http://schemas.openxmlformats.org/officeDocument/2006/relationships/hyperlink" Target="mailto:rashforda@who.int" TargetMode="External"/><Relationship Id="rId13" Type="http://schemas.openxmlformats.org/officeDocument/2006/relationships/hyperlink" Target="https://www.who.int/health-topics/coronavirus" TargetMode="External"/><Relationship Id="rId3" Type="http://schemas.openxmlformats.org/officeDocument/2006/relationships/hyperlink" Target="https://www.who.int/emergencies/diseases/novel-coronavirus-2019" TargetMode="External"/><Relationship Id="rId7" Type="http://schemas.openxmlformats.org/officeDocument/2006/relationships/hyperlink" Target="mailto:schmidtt@who.int" TargetMode="External"/><Relationship Id="rId12" Type="http://schemas.openxmlformats.org/officeDocument/2006/relationships/hyperlink" Target="mailto:eshofoniea@who.int" TargetMode="External"/><Relationship Id="rId2" Type="http://schemas.openxmlformats.org/officeDocument/2006/relationships/notesSlide" Target="../notesSlides/notesSlide24.xml"/><Relationship Id="rId16" Type="http://schemas.openxmlformats.org/officeDocument/2006/relationships/image" Target="../media/image42.png"/><Relationship Id="rId1" Type="http://schemas.openxmlformats.org/officeDocument/2006/relationships/slideLayout" Target="../slideLayouts/slideLayout2.xml"/><Relationship Id="rId6" Type="http://schemas.openxmlformats.org/officeDocument/2006/relationships/hyperlink" Target="mailto:samhourid@who.int" TargetMode="External"/><Relationship Id="rId11" Type="http://schemas.openxmlformats.org/officeDocument/2006/relationships/hyperlink" Target="mailto:htikem@who.int" TargetMode="External"/><Relationship Id="rId5" Type="http://schemas.openxmlformats.org/officeDocument/2006/relationships/hyperlink" Target="mailto:stephenm@who.int" TargetMode="External"/><Relationship Id="rId15" Type="http://schemas.openxmlformats.org/officeDocument/2006/relationships/hyperlink" Target="https://www.who.int/ihr/procedures/simulation-exercise/en/" TargetMode="External"/><Relationship Id="rId10" Type="http://schemas.openxmlformats.org/officeDocument/2006/relationships/hyperlink" Target="mailto:katom@who.int" TargetMode="External"/><Relationship Id="rId4" Type="http://schemas.openxmlformats.org/officeDocument/2006/relationships/image" Target="../media/image40.png"/><Relationship Id="rId9" Type="http://schemas.openxmlformats.org/officeDocument/2006/relationships/hyperlink" Target="mailto:andragro@paho.org" TargetMode="External"/><Relationship Id="rId14" Type="http://schemas.openxmlformats.org/officeDocument/2006/relationships/image" Target="../media/image41.png"/></Relationships>
</file>

<file path=ppt/slides/_rels/slide4.xml.rels><?xml version="1.0" encoding="UTF-8" standalone="yes"?>
<Relationships xmlns="http://schemas.openxmlformats.org/package/2006/relationships"><Relationship Id="rId3" Type="http://schemas.openxmlformats.org/officeDocument/2006/relationships/hyperlink" Target="https://www.who.int/emergencies/diseases/novel-coronavirus-2019/situation-reports"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video" Target="https://www.youtube.com/embed/5opR6x6NMpQ" TargetMode="External"/><Relationship Id="rId5" Type="http://schemas.openxmlformats.org/officeDocument/2006/relationships/image" Target="../media/image18.jpeg"/><Relationship Id="rId4" Type="http://schemas.openxmlformats.org/officeDocument/2006/relationships/hyperlink" Target="https://youtu.be/5opR6x6NMpQ"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hyperlink" Target="file:///F:\WHO-WHE-CPI-2017.10-ara.pdf" TargetMode="External"/><Relationship Id="rId4" Type="http://schemas.openxmlformats.org/officeDocument/2006/relationships/hyperlink" Target="http://www.who.int/ihr/publications/WHO-WHE-CPI-2017.10/en/"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s://apps.who.int/iris/bitstream/handle/10665/336603/WHO-2019-nCoV-Vaccine_deployment-2020.1-eng.pdf" TargetMode="External"/><Relationship Id="rId2" Type="http://schemas.openxmlformats.org/officeDocument/2006/relationships/notesSlide" Target="../notesSlides/notesSlide6.xml"/><Relationship Id="rId1" Type="http://schemas.openxmlformats.org/officeDocument/2006/relationships/slideLayout" Target="../slideLayouts/slideLayout18.xml"/><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2D47E34-2AFC-4195-AEFD-7B181C94227E}"/>
              </a:ext>
            </a:extLst>
          </p:cNvPr>
          <p:cNvPicPr>
            <a:picLocks noChangeAspect="1"/>
          </p:cNvPicPr>
          <p:nvPr/>
        </p:nvPicPr>
        <p:blipFill>
          <a:blip r:embed="rId2">
            <a:extLst>
              <a:ext uri="{28A0092B-C50C-407E-A947-70E740481C1C}">
                <a14:useLocalDpi xmlns:a14="http://schemas.microsoft.com/office/drawing/2010/main"/>
              </a:ext>
            </a:extLst>
          </a:blip>
          <a:srcRect/>
          <a:stretch/>
        </p:blipFill>
        <p:spPr>
          <a:xfrm>
            <a:off x="-5868" y="24219"/>
            <a:ext cx="12191998" cy="6857999"/>
          </a:xfrm>
          <a:prstGeom prst="rect">
            <a:avLst/>
          </a:prstGeom>
        </p:spPr>
      </p:pic>
      <p:sp>
        <p:nvSpPr>
          <p:cNvPr id="5" name="Title 1">
            <a:extLst>
              <a:ext uri="{FF2B5EF4-FFF2-40B4-BE49-F238E27FC236}">
                <a16:creationId xmlns:a16="http://schemas.microsoft.com/office/drawing/2014/main" id="{4A31D9F2-2B61-4C65-9448-4FDEE9FB5005}"/>
              </a:ext>
            </a:extLst>
          </p:cNvPr>
          <p:cNvSpPr>
            <a:spLocks noGrp="1"/>
          </p:cNvSpPr>
          <p:nvPr>
            <p:ph type="ctrTitle"/>
          </p:nvPr>
        </p:nvSpPr>
        <p:spPr>
          <a:xfrm>
            <a:off x="-1636562" y="1893995"/>
            <a:ext cx="6059098" cy="2186798"/>
          </a:xfrm>
        </p:spPr>
        <p:txBody>
          <a:bodyPr>
            <a:noAutofit/>
          </a:bodyPr>
          <a:lstStyle/>
          <a:p>
            <a:pPr algn="r" rtl="1"/>
            <a:r>
              <a:rPr lang="ar-SA" sz="4400" b="1" dirty="0">
                <a:solidFill>
                  <a:srgbClr val="FFFFFF"/>
                </a:solidFill>
                <a:effectLst/>
                <a:latin typeface="+mj-lt"/>
                <a:ea typeface="Calibri" panose="020F0502020204030204" pitchFamily="34" charset="0"/>
                <a:cs typeface="Simplified Arabic" panose="02020603050405020304" pitchFamily="18" charset="-78"/>
              </a:rPr>
              <a:t>فيروس كورونا المستجد</a:t>
            </a:r>
            <a:r>
              <a:rPr lang="en-GB" sz="4400" b="1" dirty="0">
                <a:solidFill>
                  <a:srgbClr val="FFFFFF"/>
                </a:solidFill>
                <a:effectLst/>
                <a:latin typeface="+mj-lt"/>
                <a:ea typeface="Calibri" panose="020F0502020204030204" pitchFamily="34" charset="0"/>
              </a:rPr>
              <a:t> </a:t>
            </a:r>
            <a:br>
              <a:rPr lang="en-GB" sz="4400" b="1" dirty="0">
                <a:solidFill>
                  <a:srgbClr val="FFFFFF"/>
                </a:solidFill>
                <a:effectLst/>
                <a:latin typeface="+mj-lt"/>
                <a:ea typeface="Calibri" panose="020F0502020204030204" pitchFamily="34" charset="0"/>
              </a:rPr>
            </a:br>
            <a:r>
              <a:rPr lang="ar-SA" sz="4400" b="1" dirty="0">
                <a:solidFill>
                  <a:srgbClr val="FFFFFF"/>
                </a:solidFill>
                <a:effectLst/>
                <a:latin typeface="+mj-lt"/>
                <a:ea typeface="Calibri" panose="020F0502020204030204" pitchFamily="34" charset="0"/>
                <a:cs typeface="Simplified Arabic" panose="02020603050405020304" pitchFamily="18" charset="-78"/>
              </a:rPr>
              <a:t>(كوفيد-19)</a:t>
            </a:r>
            <a:endParaRPr lang="en-US" sz="4400" dirty="0">
              <a:solidFill>
                <a:schemeClr val="bg1"/>
              </a:solidFill>
              <a:latin typeface="+mj-lt"/>
              <a:cs typeface="Arial" panose="020B0604020202020204" pitchFamily="34" charset="0"/>
            </a:endParaRPr>
          </a:p>
        </p:txBody>
      </p:sp>
      <p:sp>
        <p:nvSpPr>
          <p:cNvPr id="6" name="Subtitle 2">
            <a:extLst>
              <a:ext uri="{FF2B5EF4-FFF2-40B4-BE49-F238E27FC236}">
                <a16:creationId xmlns:a16="http://schemas.microsoft.com/office/drawing/2014/main" id="{7CDBE3B2-F9E5-4D1D-88B4-8E95F442DF66}"/>
              </a:ext>
            </a:extLst>
          </p:cNvPr>
          <p:cNvSpPr>
            <a:spLocks noGrp="1"/>
          </p:cNvSpPr>
          <p:nvPr>
            <p:ph type="subTitle" idx="1"/>
          </p:nvPr>
        </p:nvSpPr>
        <p:spPr>
          <a:xfrm>
            <a:off x="7769465" y="3548260"/>
            <a:ext cx="4306277" cy="1065066"/>
          </a:xfrm>
        </p:spPr>
        <p:txBody>
          <a:bodyPr/>
          <a:lstStyle/>
          <a:p>
            <a:pPr algn="r" rtl="1"/>
            <a:r>
              <a:rPr lang="ar-SA" sz="3600" b="1" dirty="0">
                <a:solidFill>
                  <a:srgbClr val="0092CB"/>
                </a:solidFill>
              </a:rPr>
              <a:t>اسم البلد</a:t>
            </a:r>
            <a:endParaRPr lang="en-US" sz="3600" dirty="0">
              <a:solidFill>
                <a:srgbClr val="0092CB"/>
              </a:solidFill>
            </a:endParaRPr>
          </a:p>
          <a:p>
            <a:pPr algn="r" rtl="1"/>
            <a:r>
              <a:rPr lang="ar-SA" sz="2000" b="1" dirty="0">
                <a:solidFill>
                  <a:srgbClr val="0092CB"/>
                </a:solidFill>
              </a:rPr>
              <a:t>التاريخ والمكان</a:t>
            </a:r>
            <a:endParaRPr lang="en-US" sz="2000" dirty="0">
              <a:solidFill>
                <a:srgbClr val="0092CB"/>
              </a:solidFill>
            </a:endParaRPr>
          </a:p>
        </p:txBody>
      </p:sp>
      <p:sp>
        <p:nvSpPr>
          <p:cNvPr id="7" name="Rectangle 6">
            <a:extLst>
              <a:ext uri="{FF2B5EF4-FFF2-40B4-BE49-F238E27FC236}">
                <a16:creationId xmlns:a16="http://schemas.microsoft.com/office/drawing/2014/main" id="{8062DF02-DEA5-49F3-A3BE-DD71F23B12A7}"/>
              </a:ext>
            </a:extLst>
          </p:cNvPr>
          <p:cNvSpPr/>
          <p:nvPr/>
        </p:nvSpPr>
        <p:spPr>
          <a:xfrm>
            <a:off x="2861363" y="4981610"/>
            <a:ext cx="7893344" cy="1446550"/>
          </a:xfrm>
          <a:prstGeom prst="rect">
            <a:avLst/>
          </a:prstGeom>
        </p:spPr>
        <p:txBody>
          <a:bodyPr wrap="square" lIns="91440" tIns="45720" rIns="91440" bIns="45720" anchor="t">
            <a:spAutoFit/>
          </a:bodyPr>
          <a:lstStyle/>
          <a:p>
            <a:pPr algn="ctr" rtl="1"/>
            <a:r>
              <a:rPr lang="ar-SA" sz="2000" b="1" dirty="0">
                <a:solidFill>
                  <a:schemeClr val="accent2"/>
                </a:solidFill>
                <a:cs typeface="Arial"/>
              </a:rPr>
              <a:t>الخطة الوطنية لتوزيع اللقاحات والتطعيم</a:t>
            </a:r>
            <a:r>
              <a:rPr lang="en-US" sz="2000" b="1" dirty="0">
                <a:solidFill>
                  <a:schemeClr val="accent2"/>
                </a:solidFill>
                <a:latin typeface="Arial"/>
                <a:cs typeface="Arial"/>
              </a:rPr>
              <a:t>:</a:t>
            </a:r>
          </a:p>
          <a:p>
            <a:pPr algn="ctr" rtl="1"/>
            <a:r>
              <a:rPr lang="ar-SA" sz="2400" b="1" dirty="0">
                <a:solidFill>
                  <a:srgbClr val="D86422"/>
                </a:solidFill>
                <a:latin typeface="Arial"/>
                <a:cs typeface="Arial"/>
              </a:rPr>
              <a:t>الاستراتيجية وسلسلة الإمداد والإبلاغ</a:t>
            </a:r>
          </a:p>
          <a:p>
            <a:pPr algn="ctr" rtl="1"/>
            <a:r>
              <a:rPr lang="ar-SA" sz="2000" b="1" dirty="0">
                <a:solidFill>
                  <a:srgbClr val="D86422"/>
                </a:solidFill>
                <a:cs typeface="Arial"/>
              </a:rPr>
              <a:t>تمرين المحاكاة</a:t>
            </a:r>
            <a:endParaRPr lang="en-US" sz="2000" b="1" dirty="0">
              <a:solidFill>
                <a:srgbClr val="D86422"/>
              </a:solidFill>
              <a:cs typeface="Arial"/>
            </a:endParaRPr>
          </a:p>
          <a:p>
            <a:pPr lvl="0" algn="ctr"/>
            <a:endParaRPr lang="en-US" sz="2400" b="1" dirty="0">
              <a:solidFill>
                <a:srgbClr val="D86422"/>
              </a:solidFill>
              <a:cs typeface="Arial"/>
            </a:endParaRPr>
          </a:p>
        </p:txBody>
      </p:sp>
      <p:pic>
        <p:nvPicPr>
          <p:cNvPr id="8" name="Picture 7">
            <a:extLst>
              <a:ext uri="{FF2B5EF4-FFF2-40B4-BE49-F238E27FC236}">
                <a16:creationId xmlns:a16="http://schemas.microsoft.com/office/drawing/2014/main" id="{D47B402B-BD57-4472-BF3B-B56FBA6AF439}"/>
              </a:ext>
            </a:extLst>
          </p:cNvPr>
          <p:cNvPicPr/>
          <p:nvPr/>
        </p:nvPicPr>
        <p:blipFill>
          <a:blip r:embed="rId3">
            <a:extLst>
              <a:ext uri="{28A0092B-C50C-407E-A947-70E740481C1C}">
                <a14:useLocalDpi xmlns:a14="http://schemas.microsoft.com/office/drawing/2010/main" val="0"/>
              </a:ext>
            </a:extLst>
          </a:blip>
          <a:srcRect t="1500" b="1500"/>
          <a:stretch/>
        </p:blipFill>
        <p:spPr bwMode="auto">
          <a:xfrm>
            <a:off x="133370" y="6317181"/>
            <a:ext cx="1290701" cy="411425"/>
          </a:xfrm>
          <a:prstGeom prst="rect">
            <a:avLst/>
          </a:prstGeom>
          <a:ln>
            <a:noFill/>
          </a:ln>
          <a:extLst>
            <a:ext uri="{53640926-AAD7-44D8-BBD7-CCE9431645EC}">
              <a14:shadowObscured xmlns:a14="http://schemas.microsoft.com/office/drawing/2010/main"/>
            </a:ext>
          </a:extLst>
        </p:spPr>
      </p:pic>
      <p:pic>
        <p:nvPicPr>
          <p:cNvPr id="9" name="Picture 8">
            <a:extLst>
              <a:ext uri="{FF2B5EF4-FFF2-40B4-BE49-F238E27FC236}">
                <a16:creationId xmlns:a16="http://schemas.microsoft.com/office/drawing/2014/main" id="{ABA7E4D0-D402-4FA8-9F2E-21155B264FF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0835852" y="6315501"/>
            <a:ext cx="1310825" cy="401127"/>
          </a:xfrm>
          <a:prstGeom prst="rect">
            <a:avLst/>
          </a:prstGeom>
        </p:spPr>
      </p:pic>
      <p:pic>
        <p:nvPicPr>
          <p:cNvPr id="11" name="Picture 10">
            <a:extLst>
              <a:ext uri="{FF2B5EF4-FFF2-40B4-BE49-F238E27FC236}">
                <a16:creationId xmlns:a16="http://schemas.microsoft.com/office/drawing/2014/main" id="{36AF0388-E07F-4509-9418-2BF27CB8EE54}"/>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233328" y="6219746"/>
            <a:ext cx="1149414" cy="496882"/>
          </a:xfrm>
          <a:prstGeom prst="rect">
            <a:avLst/>
          </a:prstGeom>
        </p:spPr>
      </p:pic>
    </p:spTree>
    <p:extLst>
      <p:ext uri="{BB962C8B-B14F-4D97-AF65-F5344CB8AC3E}">
        <p14:creationId xmlns:p14="http://schemas.microsoft.com/office/powerpoint/2010/main" val="34843337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F1B3E4-55BC-4487-BA50-EDC047F8FC18}"/>
              </a:ext>
            </a:extLst>
          </p:cNvPr>
          <p:cNvSpPr>
            <a:spLocks noGrp="1"/>
          </p:cNvSpPr>
          <p:nvPr>
            <p:ph type="title"/>
          </p:nvPr>
        </p:nvSpPr>
        <p:spPr>
          <a:xfrm>
            <a:off x="381191" y="-23208"/>
            <a:ext cx="11486770" cy="581340"/>
          </a:xfrm>
        </p:spPr>
        <p:txBody>
          <a:bodyPr>
            <a:normAutofit fontScale="90000"/>
          </a:bodyPr>
          <a:lstStyle/>
          <a:p>
            <a:pPr algn="r" rtl="1"/>
            <a:r>
              <a:rPr lang="ar-SA" dirty="0">
                <a:latin typeface="Arial"/>
                <a:cs typeface="Arial"/>
              </a:rPr>
              <a:t>فريق إدارة التمرين</a:t>
            </a:r>
            <a:endParaRPr lang="en-US" dirty="0">
              <a:latin typeface="Arial"/>
              <a:cs typeface="Arial"/>
            </a:endParaRPr>
          </a:p>
        </p:txBody>
      </p:sp>
      <p:sp>
        <p:nvSpPr>
          <p:cNvPr id="3" name="Content Placeholder 2">
            <a:extLst>
              <a:ext uri="{FF2B5EF4-FFF2-40B4-BE49-F238E27FC236}">
                <a16:creationId xmlns:a16="http://schemas.microsoft.com/office/drawing/2014/main" id="{BA2A50CE-7008-46AF-A176-1E71964D1E52}"/>
              </a:ext>
            </a:extLst>
          </p:cNvPr>
          <p:cNvSpPr>
            <a:spLocks noGrp="1"/>
          </p:cNvSpPr>
          <p:nvPr>
            <p:ph idx="1"/>
          </p:nvPr>
        </p:nvSpPr>
        <p:spPr>
          <a:xfrm>
            <a:off x="152780" y="834118"/>
            <a:ext cx="11880724" cy="5465750"/>
          </a:xfrm>
        </p:spPr>
        <p:txBody>
          <a:bodyPr>
            <a:noAutofit/>
          </a:bodyPr>
          <a:lstStyle/>
          <a:p>
            <a:pPr marL="0" lvl="0" indent="0">
              <a:lnSpc>
                <a:spcPct val="100000"/>
              </a:lnSpc>
              <a:spcBef>
                <a:spcPts val="700"/>
              </a:spcBef>
              <a:buClr>
                <a:schemeClr val="tx1"/>
              </a:buClr>
              <a:buSzPct val="100000"/>
              <a:buNone/>
            </a:pPr>
            <a:endParaRPr lang="en-US" sz="2600" dirty="0">
              <a:latin typeface="+mj-lt"/>
              <a:cs typeface="Calibri" panose="020F0502020204030204" pitchFamily="34" charset="0"/>
            </a:endParaRPr>
          </a:p>
          <a:p>
            <a:pPr marL="0" lvl="0" indent="0" algn="r" rtl="1">
              <a:lnSpc>
                <a:spcPct val="100000"/>
              </a:lnSpc>
              <a:spcBef>
                <a:spcPts val="700"/>
              </a:spcBef>
              <a:buClr>
                <a:schemeClr val="tx1"/>
              </a:buClr>
              <a:buSzPct val="100000"/>
              <a:buNone/>
            </a:pPr>
            <a:r>
              <a:rPr lang="ar-SA" sz="2600" b="1" dirty="0">
                <a:solidFill>
                  <a:schemeClr val="accent3"/>
                </a:solidFill>
                <a:latin typeface="+mj-lt"/>
                <a:cs typeface="Calibri" panose="020F0502020204030204" pitchFamily="34" charset="0"/>
              </a:rPr>
              <a:t>الأدوار</a:t>
            </a:r>
            <a:endParaRPr lang="en-US" sz="2600" b="1" dirty="0">
              <a:solidFill>
                <a:schemeClr val="accent3"/>
              </a:solidFill>
              <a:latin typeface="+mj-lt"/>
              <a:cs typeface="Calibri" panose="020F0502020204030204" pitchFamily="34" charset="0"/>
            </a:endParaRPr>
          </a:p>
          <a:p>
            <a:pPr marL="0" lvl="0" indent="0" algn="r" rtl="1">
              <a:lnSpc>
                <a:spcPct val="100000"/>
              </a:lnSpc>
              <a:spcBef>
                <a:spcPts val="700"/>
              </a:spcBef>
              <a:buClr>
                <a:schemeClr val="tx1"/>
              </a:buClr>
              <a:buSzPct val="100000"/>
              <a:buNone/>
            </a:pPr>
            <a:r>
              <a:rPr lang="ar-SA" sz="2600" dirty="0">
                <a:latin typeface="+mj-lt"/>
                <a:cs typeface="Calibri" panose="020F0502020204030204" pitchFamily="34" charset="0"/>
              </a:rPr>
              <a:t>التيسير: (أدخل الاسم/الأسماء)</a:t>
            </a:r>
            <a:endParaRPr lang="en-US" sz="2600" dirty="0">
              <a:latin typeface="+mj-lt"/>
              <a:cs typeface="Calibri" panose="020F0502020204030204" pitchFamily="34" charset="0"/>
            </a:endParaRPr>
          </a:p>
          <a:p>
            <a:pPr marL="0" lvl="0" indent="0" algn="r" rtl="1">
              <a:lnSpc>
                <a:spcPct val="100000"/>
              </a:lnSpc>
              <a:spcBef>
                <a:spcPts val="700"/>
              </a:spcBef>
              <a:buClr>
                <a:schemeClr val="tx1"/>
              </a:buClr>
              <a:buSzPct val="100000"/>
              <a:buNone/>
            </a:pPr>
            <a:r>
              <a:rPr lang="ar-SA" sz="2600" dirty="0">
                <a:latin typeface="+mj-lt"/>
                <a:cs typeface="Calibri" panose="020F0502020204030204" pitchFamily="34" charset="0"/>
              </a:rPr>
              <a:t>المقيّم/المقرر: (أدخل الاسم/الأسماء)</a:t>
            </a:r>
            <a:r>
              <a:rPr lang="en-US" sz="2600" dirty="0">
                <a:latin typeface="+mj-lt"/>
                <a:cs typeface="Calibri" panose="020F0502020204030204" pitchFamily="34" charset="0"/>
              </a:rPr>
              <a:t> </a:t>
            </a:r>
          </a:p>
          <a:p>
            <a:pPr marL="0" lvl="0" indent="0" algn="r" rtl="1">
              <a:lnSpc>
                <a:spcPct val="100000"/>
              </a:lnSpc>
              <a:spcBef>
                <a:spcPts val="700"/>
              </a:spcBef>
              <a:buClr>
                <a:schemeClr val="tx1"/>
              </a:buClr>
              <a:buSzPct val="100000"/>
              <a:buNone/>
            </a:pPr>
            <a:r>
              <a:rPr lang="ar-SA" sz="2600" dirty="0">
                <a:latin typeface="+mj-lt"/>
                <a:cs typeface="Calibri" panose="020F0502020204030204" pitchFamily="34" charset="0"/>
              </a:rPr>
              <a:t>المراقبون: (عند الاقتضاء)</a:t>
            </a:r>
            <a:endParaRPr lang="en-US" sz="2600" dirty="0">
              <a:latin typeface="+mj-lt"/>
              <a:cs typeface="Calibri" panose="020F0502020204030204" pitchFamily="34" charset="0"/>
            </a:endParaRPr>
          </a:p>
          <a:p>
            <a:pPr marL="0" lvl="0" indent="0">
              <a:lnSpc>
                <a:spcPct val="100000"/>
              </a:lnSpc>
              <a:spcBef>
                <a:spcPts val="700"/>
              </a:spcBef>
              <a:buClr>
                <a:schemeClr val="tx1"/>
              </a:buClr>
              <a:buSzPct val="100000"/>
              <a:buNone/>
            </a:pPr>
            <a:endParaRPr lang="en-US" sz="2600" dirty="0">
              <a:latin typeface="+mj-lt"/>
              <a:cs typeface="Calibri" panose="020F0502020204030204" pitchFamily="34" charset="0"/>
            </a:endParaRPr>
          </a:p>
        </p:txBody>
      </p:sp>
      <p:sp>
        <p:nvSpPr>
          <p:cNvPr id="4" name="Date Placeholder 3">
            <a:extLst>
              <a:ext uri="{FF2B5EF4-FFF2-40B4-BE49-F238E27FC236}">
                <a16:creationId xmlns:a16="http://schemas.microsoft.com/office/drawing/2014/main" id="{169AE2E3-D76D-47C7-9E7C-016353D76212}"/>
              </a:ext>
            </a:extLst>
          </p:cNvPr>
          <p:cNvSpPr>
            <a:spLocks noGrp="1"/>
          </p:cNvSpPr>
          <p:nvPr>
            <p:ph type="dt" sz="half" idx="10"/>
          </p:nvPr>
        </p:nvSpPr>
        <p:spPr>
          <a:xfrm>
            <a:off x="5381626" y="6560893"/>
            <a:ext cx="1485900" cy="365125"/>
          </a:xfrm>
        </p:spPr>
        <p:txBody>
          <a:bodyPr/>
          <a:lstStyle/>
          <a:p>
            <a:pPr algn="r" rtl="1"/>
            <a:r>
              <a:rPr lang="ar-SA" sz="1000" dirty="0"/>
              <a:t>19 كانون الأول/ديسمبر 2020</a:t>
            </a:r>
            <a:endParaRPr lang="en-US" sz="1000" dirty="0"/>
          </a:p>
        </p:txBody>
      </p:sp>
    </p:spTree>
    <p:extLst>
      <p:ext uri="{BB962C8B-B14F-4D97-AF65-F5344CB8AC3E}">
        <p14:creationId xmlns:p14="http://schemas.microsoft.com/office/powerpoint/2010/main" val="14971043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F1B3E4-55BC-4487-BA50-EDC047F8FC18}"/>
              </a:ext>
            </a:extLst>
          </p:cNvPr>
          <p:cNvSpPr>
            <a:spLocks noGrp="1"/>
          </p:cNvSpPr>
          <p:nvPr>
            <p:ph type="title"/>
          </p:nvPr>
        </p:nvSpPr>
        <p:spPr>
          <a:xfrm>
            <a:off x="152780" y="-8247"/>
            <a:ext cx="11772520" cy="581340"/>
          </a:xfrm>
        </p:spPr>
        <p:txBody>
          <a:bodyPr>
            <a:normAutofit fontScale="90000"/>
          </a:bodyPr>
          <a:lstStyle/>
          <a:p>
            <a:pPr algn="r" rtl="1"/>
            <a:r>
              <a:rPr lang="ar-SA" dirty="0"/>
              <a:t>قواعد التمرين المكتبي</a:t>
            </a:r>
            <a:endParaRPr lang="en-US" dirty="0"/>
          </a:p>
        </p:txBody>
      </p:sp>
      <p:sp>
        <p:nvSpPr>
          <p:cNvPr id="9" name="Freeform: Shape 8">
            <a:extLst>
              <a:ext uri="{FF2B5EF4-FFF2-40B4-BE49-F238E27FC236}">
                <a16:creationId xmlns:a16="http://schemas.microsoft.com/office/drawing/2014/main" id="{8ACAFB73-DFEB-4ED8-A5B3-D287B5B9E082}"/>
              </a:ext>
            </a:extLst>
          </p:cNvPr>
          <p:cNvSpPr/>
          <p:nvPr/>
        </p:nvSpPr>
        <p:spPr>
          <a:xfrm>
            <a:off x="1190625" y="603707"/>
            <a:ext cx="9171432" cy="5952292"/>
          </a:xfrm>
          <a:custGeom>
            <a:avLst/>
            <a:gdLst>
              <a:gd name="connsiteX0" fmla="*/ 0 w 9171432"/>
              <a:gd name="connsiteY0" fmla="*/ 1 h 6028424"/>
              <a:gd name="connsiteX1" fmla="*/ 2267712 w 9171432"/>
              <a:gd name="connsiteY1" fmla="*/ 1 h 6028424"/>
              <a:gd name="connsiteX2" fmla="*/ 2267712 w 9171432"/>
              <a:gd name="connsiteY2" fmla="*/ 6028424 h 6028424"/>
              <a:gd name="connsiteX3" fmla="*/ 0 w 9171432"/>
              <a:gd name="connsiteY3" fmla="*/ 6028424 h 6028424"/>
              <a:gd name="connsiteX4" fmla="*/ 2276856 w 9171432"/>
              <a:gd name="connsiteY4" fmla="*/ 0 h 6028424"/>
              <a:gd name="connsiteX5" fmla="*/ 9171432 w 9171432"/>
              <a:gd name="connsiteY5" fmla="*/ 6028424 h 6028424"/>
              <a:gd name="connsiteX6" fmla="*/ 2276856 w 9171432"/>
              <a:gd name="connsiteY6" fmla="*/ 6028424 h 6028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71432" h="6028424">
                <a:moveTo>
                  <a:pt x="0" y="1"/>
                </a:moveTo>
                <a:lnTo>
                  <a:pt x="2267712" y="1"/>
                </a:lnTo>
                <a:lnTo>
                  <a:pt x="2267712" y="6028424"/>
                </a:lnTo>
                <a:lnTo>
                  <a:pt x="0" y="6028424"/>
                </a:lnTo>
                <a:close/>
                <a:moveTo>
                  <a:pt x="2276856" y="0"/>
                </a:moveTo>
                <a:lnTo>
                  <a:pt x="9171432" y="6028424"/>
                </a:lnTo>
                <a:lnTo>
                  <a:pt x="2276856" y="602842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BA2A50CE-7008-46AF-A176-1E71964D1E52}"/>
              </a:ext>
            </a:extLst>
          </p:cNvPr>
          <p:cNvSpPr>
            <a:spLocks noGrp="1"/>
          </p:cNvSpPr>
          <p:nvPr>
            <p:ph idx="1"/>
          </p:nvPr>
        </p:nvSpPr>
        <p:spPr>
          <a:xfrm>
            <a:off x="6254081" y="953765"/>
            <a:ext cx="6100703" cy="2927245"/>
          </a:xfrm>
        </p:spPr>
        <p:txBody>
          <a:bodyPr>
            <a:noAutofit/>
          </a:bodyPr>
          <a:lstStyle/>
          <a:p>
            <a:pPr marL="447675" indent="-355600" algn="r" rtl="1">
              <a:lnSpc>
                <a:spcPct val="100000"/>
              </a:lnSpc>
              <a:spcBef>
                <a:spcPts val="700"/>
              </a:spcBef>
              <a:buClr>
                <a:schemeClr val="accent1"/>
              </a:buClr>
              <a:buSzPct val="150000"/>
              <a:tabLst>
                <a:tab pos="447675" algn="l"/>
              </a:tabLst>
            </a:pPr>
            <a:r>
              <a:rPr lang="ar-SA" dirty="0">
                <a:latin typeface="+mj-lt"/>
                <a:cs typeface="Calibri" panose="020F0502020204030204" pitchFamily="34" charset="0"/>
              </a:rPr>
              <a:t>هذا التمرين ليس اختباراً فردياً</a:t>
            </a:r>
            <a:endParaRPr lang="en-US" dirty="0">
              <a:latin typeface="+mj-lt"/>
              <a:cs typeface="Calibri" panose="020F0502020204030204" pitchFamily="34" charset="0"/>
            </a:endParaRPr>
          </a:p>
          <a:p>
            <a:pPr marL="447675" indent="-355600" algn="r" rtl="1">
              <a:lnSpc>
                <a:spcPct val="100000"/>
              </a:lnSpc>
              <a:spcBef>
                <a:spcPts val="700"/>
              </a:spcBef>
              <a:buClr>
                <a:schemeClr val="accent1"/>
              </a:buClr>
              <a:buSzPct val="150000"/>
              <a:tabLst>
                <a:tab pos="447675" algn="l"/>
              </a:tabLst>
            </a:pPr>
            <a:endParaRPr lang="en-US" sz="700" dirty="0">
              <a:latin typeface="+mj-lt"/>
              <a:cs typeface="Calibri" panose="020F0502020204030204" pitchFamily="34" charset="0"/>
            </a:endParaRPr>
          </a:p>
          <a:p>
            <a:pPr marL="447675" indent="-355600" algn="r" rtl="1">
              <a:lnSpc>
                <a:spcPct val="100000"/>
              </a:lnSpc>
              <a:spcBef>
                <a:spcPts val="700"/>
              </a:spcBef>
              <a:buClr>
                <a:schemeClr val="accent1"/>
              </a:buClr>
              <a:buSzPct val="150000"/>
              <a:tabLst>
                <a:tab pos="447675" algn="l"/>
              </a:tabLst>
            </a:pPr>
            <a:r>
              <a:rPr lang="ar-SA" dirty="0">
                <a:latin typeface="+mj-lt"/>
                <a:cs typeface="Calibri" panose="020F0502020204030204" pitchFamily="34" charset="0"/>
              </a:rPr>
              <a:t>احترم آراء الآخرين</a:t>
            </a:r>
            <a:endParaRPr lang="en-US" dirty="0">
              <a:latin typeface="+mj-lt"/>
              <a:cs typeface="Calibri" panose="020F0502020204030204" pitchFamily="34" charset="0"/>
            </a:endParaRPr>
          </a:p>
          <a:p>
            <a:pPr marL="447675" indent="-355600" algn="r" rtl="1">
              <a:lnSpc>
                <a:spcPct val="100000"/>
              </a:lnSpc>
              <a:spcBef>
                <a:spcPts val="700"/>
              </a:spcBef>
              <a:buClr>
                <a:schemeClr val="accent1"/>
              </a:buClr>
              <a:buSzPct val="150000"/>
              <a:tabLst>
                <a:tab pos="447675" algn="l"/>
              </a:tabLst>
            </a:pPr>
            <a:endParaRPr lang="en-US" sz="700" dirty="0">
              <a:latin typeface="+mj-lt"/>
              <a:cs typeface="Calibri" panose="020F0502020204030204" pitchFamily="34" charset="0"/>
            </a:endParaRPr>
          </a:p>
          <a:p>
            <a:pPr marL="447675" lvl="0" indent="-355600" algn="r" rtl="1">
              <a:lnSpc>
                <a:spcPct val="100000"/>
              </a:lnSpc>
              <a:spcBef>
                <a:spcPts val="700"/>
              </a:spcBef>
              <a:buClr>
                <a:srgbClr val="A24B19"/>
              </a:buClr>
              <a:buSzPct val="150000"/>
              <a:tabLst>
                <a:tab pos="895350" algn="l"/>
              </a:tabLst>
            </a:pPr>
            <a:r>
              <a:rPr lang="ar-SA" dirty="0">
                <a:solidFill>
                  <a:prstClr val="black"/>
                </a:solidFill>
                <a:latin typeface="Arial" panose="020B0604020202020204"/>
                <a:cs typeface="Calibri" panose="020F0502020204030204" pitchFamily="34" charset="0"/>
              </a:rPr>
              <a:t>استجب مثلما تفعل في الحياة اليومية واسمح للآخرين بفعل الشيء نفسه</a:t>
            </a:r>
            <a:endParaRPr lang="en-US" sz="700" dirty="0">
              <a:solidFill>
                <a:prstClr val="black"/>
              </a:solidFill>
              <a:latin typeface="Arial" panose="020B0604020202020204"/>
              <a:cs typeface="Calibri" panose="020F0502020204030204" pitchFamily="34" charset="0"/>
            </a:endParaRPr>
          </a:p>
          <a:p>
            <a:pPr marL="447675" lvl="0" indent="-355600" algn="r" rtl="1">
              <a:lnSpc>
                <a:spcPct val="100000"/>
              </a:lnSpc>
              <a:spcBef>
                <a:spcPts val="700"/>
              </a:spcBef>
              <a:buClr>
                <a:srgbClr val="A24B19"/>
              </a:buClr>
              <a:buSzPct val="150000"/>
              <a:tabLst>
                <a:tab pos="895350" algn="l"/>
              </a:tabLst>
            </a:pPr>
            <a:r>
              <a:rPr lang="ar-SA" dirty="0">
                <a:solidFill>
                  <a:prstClr val="black"/>
                </a:solidFill>
                <a:latin typeface="Arial" panose="020B0604020202020204"/>
                <a:cs typeface="Calibri" panose="020F0502020204030204" pitchFamily="34" charset="0"/>
              </a:rPr>
              <a:t>هذا تمرين مُومّن ومغلق ، مما يعني أن كل ما يناقش لا يخرج من هذه القاعة</a:t>
            </a:r>
            <a:endParaRPr lang="en-US" dirty="0">
              <a:latin typeface="+mj-lt"/>
              <a:cs typeface="Calibri" panose="020F0502020204030204" pitchFamily="34" charset="0"/>
            </a:endParaRPr>
          </a:p>
        </p:txBody>
      </p:sp>
      <p:sp>
        <p:nvSpPr>
          <p:cNvPr id="11" name="Rectangle 10">
            <a:extLst>
              <a:ext uri="{FF2B5EF4-FFF2-40B4-BE49-F238E27FC236}">
                <a16:creationId xmlns:a16="http://schemas.microsoft.com/office/drawing/2014/main" id="{419380E7-D614-49B3-BF88-86FB25F1FAB5}"/>
              </a:ext>
            </a:extLst>
          </p:cNvPr>
          <p:cNvSpPr/>
          <p:nvPr/>
        </p:nvSpPr>
        <p:spPr>
          <a:xfrm>
            <a:off x="73096" y="4792313"/>
            <a:ext cx="12214153" cy="1043876"/>
          </a:xfrm>
          <a:prstGeom prst="rect">
            <a:avLst/>
          </a:prstGeom>
        </p:spPr>
        <p:txBody>
          <a:bodyPr wrap="square" lIns="91440" tIns="45720" rIns="91440" bIns="45720" anchor="t">
            <a:spAutoFit/>
          </a:bodyPr>
          <a:lstStyle/>
          <a:p>
            <a:pPr marL="447675" indent="-355600" algn="r" rtl="1">
              <a:spcBef>
                <a:spcPts val="700"/>
              </a:spcBef>
              <a:buClr>
                <a:schemeClr val="accent1"/>
              </a:buClr>
              <a:buSzPct val="150000"/>
              <a:buFont typeface="Arial" panose="020B0604020202020204" pitchFamily="34" charset="0"/>
              <a:buChar char="•"/>
              <a:tabLst>
                <a:tab pos="447675" algn="l"/>
              </a:tabLst>
            </a:pPr>
            <a:r>
              <a:rPr lang="ar-SA" sz="2800" dirty="0">
                <a:cs typeface="Calibri"/>
              </a:rPr>
              <a:t>استخدم الموارد الموجودة (مثل الخطط والإرشادات واللوائح) لتوجيه استجاباتك</a:t>
            </a:r>
            <a:endParaRPr lang="en-US" sz="700" dirty="0">
              <a:cs typeface="Calibri"/>
            </a:endParaRPr>
          </a:p>
          <a:p>
            <a:pPr marL="447675" indent="-355600" algn="r" rtl="1">
              <a:lnSpc>
                <a:spcPct val="100000"/>
              </a:lnSpc>
              <a:spcBef>
                <a:spcPts val="700"/>
              </a:spcBef>
              <a:buClr>
                <a:schemeClr val="accent1"/>
              </a:buClr>
              <a:buSzPct val="150000"/>
              <a:buFont typeface="Arial" panose="020B0604020202020204" pitchFamily="34" charset="0"/>
              <a:buChar char="•"/>
              <a:tabLst>
                <a:tab pos="447675" algn="l"/>
              </a:tabLst>
            </a:pPr>
            <a:r>
              <a:rPr lang="ar-SA" sz="2800" dirty="0">
                <a:cs typeface="Calibri"/>
              </a:rPr>
              <a:t>ركّز على الحلول</a:t>
            </a:r>
            <a:endParaRPr lang="en-US" sz="2800" dirty="0">
              <a:cs typeface="Calibri"/>
            </a:endParaRPr>
          </a:p>
        </p:txBody>
      </p:sp>
      <p:pic>
        <p:nvPicPr>
          <p:cNvPr id="2050" name="Picture 2">
            <a:extLst>
              <a:ext uri="{FF2B5EF4-FFF2-40B4-BE49-F238E27FC236}">
                <a16:creationId xmlns:a16="http://schemas.microsoft.com/office/drawing/2014/main" id="{53DFA546-6926-7C48-8635-06894171F07C}"/>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98036" y="878694"/>
            <a:ext cx="5756045" cy="3838548"/>
          </a:xfrm>
          <a:prstGeom prst="rect">
            <a:avLst/>
          </a:prstGeom>
          <a:noFill/>
          <a:extLst>
            <a:ext uri="{909E8E84-426E-40DD-AFC4-6F175D3DCCD1}">
              <a14:hiddenFill xmlns:a14="http://schemas.microsoft.com/office/drawing/2010/main">
                <a:solidFill>
                  <a:srgbClr val="FFFFFF"/>
                </a:solidFill>
              </a14:hiddenFill>
            </a:ext>
          </a:extLst>
        </p:spPr>
      </p:pic>
      <p:sp>
        <p:nvSpPr>
          <p:cNvPr id="8" name="Date Placeholder 3">
            <a:extLst>
              <a:ext uri="{FF2B5EF4-FFF2-40B4-BE49-F238E27FC236}">
                <a16:creationId xmlns:a16="http://schemas.microsoft.com/office/drawing/2014/main" id="{89282C75-5215-402E-ABD2-7C0DAC92DCAD}"/>
              </a:ext>
            </a:extLst>
          </p:cNvPr>
          <p:cNvSpPr txBox="1">
            <a:spLocks/>
          </p:cNvSpPr>
          <p:nvPr/>
        </p:nvSpPr>
        <p:spPr>
          <a:xfrm>
            <a:off x="4943476" y="6586613"/>
            <a:ext cx="1952624" cy="294948"/>
          </a:xfrm>
          <a:prstGeom prst="rect">
            <a:avLst/>
          </a:prstGeom>
          <a:ln>
            <a:noFill/>
          </a:ln>
        </p:spPr>
        <p:txBody>
          <a:bodyPr vert="horz" lIns="91440" tIns="45720" rIns="91440" bIns="45720" rtlCol="0" anchor="ctr"/>
          <a:lstStyle>
            <a:defPPr>
              <a:defRPr lang="en-US"/>
            </a:defPPr>
            <a:lvl1pPr marL="0" algn="l" defTabSz="914400" rtl="0" eaLnBrk="1" latinLnBrk="0" hangingPunct="1">
              <a:defRPr sz="1200" b="1" kern="1200">
                <a:solidFill>
                  <a:schemeClr val="bg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rtl="1"/>
            <a:r>
              <a:rPr lang="ar-SA" sz="1000" dirty="0"/>
              <a:t>19 كانون الأول/ديسمبر 2020</a:t>
            </a:r>
            <a:endParaRPr lang="en-US" sz="1000" dirty="0"/>
          </a:p>
        </p:txBody>
      </p:sp>
    </p:spTree>
    <p:extLst>
      <p:ext uri="{BB962C8B-B14F-4D97-AF65-F5344CB8AC3E}">
        <p14:creationId xmlns:p14="http://schemas.microsoft.com/office/powerpoint/2010/main" val="40117919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 name="Freeform: Shape 58">
            <a:extLst>
              <a:ext uri="{FF2B5EF4-FFF2-40B4-BE49-F238E27FC236}">
                <a16:creationId xmlns:a16="http://schemas.microsoft.com/office/drawing/2014/main" id="{AD6BAAF1-1B8D-B04F-9530-1FF36204CA6A}"/>
              </a:ext>
            </a:extLst>
          </p:cNvPr>
          <p:cNvSpPr/>
          <p:nvPr/>
        </p:nvSpPr>
        <p:spPr>
          <a:xfrm>
            <a:off x="3921709" y="4744989"/>
            <a:ext cx="2491577" cy="1112814"/>
          </a:xfrm>
          <a:custGeom>
            <a:avLst/>
            <a:gdLst>
              <a:gd name="connsiteX0" fmla="*/ 0 w 2747451"/>
              <a:gd name="connsiteY0" fmla="*/ 0 h 1098980"/>
              <a:gd name="connsiteX1" fmla="*/ 2197961 w 2747451"/>
              <a:gd name="connsiteY1" fmla="*/ 0 h 1098980"/>
              <a:gd name="connsiteX2" fmla="*/ 2747451 w 2747451"/>
              <a:gd name="connsiteY2" fmla="*/ 549490 h 1098980"/>
              <a:gd name="connsiteX3" fmla="*/ 2197961 w 2747451"/>
              <a:gd name="connsiteY3" fmla="*/ 1098980 h 1098980"/>
              <a:gd name="connsiteX4" fmla="*/ 0 w 2747451"/>
              <a:gd name="connsiteY4" fmla="*/ 1098980 h 1098980"/>
              <a:gd name="connsiteX5" fmla="*/ 0 w 2747451"/>
              <a:gd name="connsiteY5" fmla="*/ 0 h 1098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47451" h="1098980">
                <a:moveTo>
                  <a:pt x="0" y="0"/>
                </a:moveTo>
                <a:lnTo>
                  <a:pt x="2197961" y="0"/>
                </a:lnTo>
                <a:lnTo>
                  <a:pt x="2747451" y="549490"/>
                </a:lnTo>
                <a:lnTo>
                  <a:pt x="2197961" y="1098980"/>
                </a:lnTo>
                <a:lnTo>
                  <a:pt x="0" y="1098980"/>
                </a:lnTo>
                <a:lnTo>
                  <a:pt x="0" y="0"/>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128016" tIns="64008" rIns="306749" bIns="64008" numCol="1" spcCol="1270" anchor="ctr" anchorCtr="0">
            <a:noAutofit/>
          </a:bodyPr>
          <a:lstStyle/>
          <a:p>
            <a:pPr marL="0" lvl="0" indent="0" algn="ctr" defTabSz="1066800" rtl="1">
              <a:lnSpc>
                <a:spcPct val="90000"/>
              </a:lnSpc>
              <a:spcBef>
                <a:spcPct val="0"/>
              </a:spcBef>
              <a:spcAft>
                <a:spcPct val="35000"/>
              </a:spcAft>
              <a:buNone/>
            </a:pPr>
            <a:r>
              <a:rPr lang="ar-SA" sz="2000" b="1" kern="1200" dirty="0"/>
              <a:t>المناقشة والتقييم </a:t>
            </a:r>
            <a:endParaRPr lang="en-US" sz="2000" b="1" kern="1200" dirty="0"/>
          </a:p>
        </p:txBody>
      </p:sp>
      <p:sp>
        <p:nvSpPr>
          <p:cNvPr id="160" name="Teardrop 159">
            <a:extLst>
              <a:ext uri="{FF2B5EF4-FFF2-40B4-BE49-F238E27FC236}">
                <a16:creationId xmlns:a16="http://schemas.microsoft.com/office/drawing/2014/main" id="{437FB3B5-EAC3-D144-A7B0-FFA07B0CC224}"/>
              </a:ext>
            </a:extLst>
          </p:cNvPr>
          <p:cNvSpPr/>
          <p:nvPr/>
        </p:nvSpPr>
        <p:spPr>
          <a:xfrm rot="8022189">
            <a:off x="408546" y="2794042"/>
            <a:ext cx="1644635" cy="1644635"/>
          </a:xfrm>
          <a:prstGeom prst="teardrop">
            <a:avLst>
              <a:gd name="adj" fmla="val 100000"/>
            </a:avLst>
          </a:prstGeom>
          <a:solidFill>
            <a:schemeClr val="tx2">
              <a:lumMod val="40000"/>
              <a:lumOff val="6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 name="Title 1">
            <a:extLst>
              <a:ext uri="{FF2B5EF4-FFF2-40B4-BE49-F238E27FC236}">
                <a16:creationId xmlns:a16="http://schemas.microsoft.com/office/drawing/2014/main" id="{760B04F7-B0B1-4F91-B549-742A708937C4}"/>
              </a:ext>
            </a:extLst>
          </p:cNvPr>
          <p:cNvSpPr>
            <a:spLocks noGrp="1"/>
          </p:cNvSpPr>
          <p:nvPr>
            <p:ph type="title"/>
          </p:nvPr>
        </p:nvSpPr>
        <p:spPr/>
        <p:txBody>
          <a:bodyPr>
            <a:normAutofit fontScale="90000"/>
          </a:bodyPr>
          <a:lstStyle/>
          <a:p>
            <a:pPr algn="r" rtl="1"/>
            <a:r>
              <a:rPr lang="ar-SA" dirty="0"/>
              <a:t>التمرين المكتبي: كيفية أداء الأدوار</a:t>
            </a:r>
            <a:endParaRPr lang="en-US" dirty="0"/>
          </a:p>
        </p:txBody>
      </p:sp>
      <p:sp>
        <p:nvSpPr>
          <p:cNvPr id="4" name="Date Placeholder 3">
            <a:extLst>
              <a:ext uri="{FF2B5EF4-FFF2-40B4-BE49-F238E27FC236}">
                <a16:creationId xmlns:a16="http://schemas.microsoft.com/office/drawing/2014/main" id="{E9D21762-1AC0-47DD-BF09-9B5B4DE1A823}"/>
              </a:ext>
            </a:extLst>
          </p:cNvPr>
          <p:cNvSpPr>
            <a:spLocks noGrp="1"/>
          </p:cNvSpPr>
          <p:nvPr>
            <p:ph type="dt" sz="half" idx="10"/>
          </p:nvPr>
        </p:nvSpPr>
        <p:spPr>
          <a:xfrm>
            <a:off x="3129193" y="6522295"/>
            <a:ext cx="3824057" cy="453589"/>
          </a:xfrm>
        </p:spPr>
        <p:txBody>
          <a:bodyPr/>
          <a:lstStyle/>
          <a:p>
            <a:pPr algn="r" rtl="1"/>
            <a:r>
              <a:rPr lang="ar-SA" dirty="0"/>
              <a:t>19 كانون الأول/ديسمبر 2020</a:t>
            </a:r>
            <a:endParaRPr lang="en-US" dirty="0"/>
          </a:p>
        </p:txBody>
      </p:sp>
      <p:sp>
        <p:nvSpPr>
          <p:cNvPr id="182" name="Rectangle 181">
            <a:extLst>
              <a:ext uri="{FF2B5EF4-FFF2-40B4-BE49-F238E27FC236}">
                <a16:creationId xmlns:a16="http://schemas.microsoft.com/office/drawing/2014/main" id="{67744F97-E788-4F04-8EA4-6A6ED13C2739}"/>
              </a:ext>
            </a:extLst>
          </p:cNvPr>
          <p:cNvSpPr/>
          <p:nvPr/>
        </p:nvSpPr>
        <p:spPr>
          <a:xfrm>
            <a:off x="3392" y="573093"/>
            <a:ext cx="3728243" cy="5930121"/>
          </a:xfrm>
          <a:prstGeom prst="rect">
            <a:avLst/>
          </a:prstGeom>
          <a:solidFill>
            <a:schemeClr val="tx2"/>
          </a:solidFill>
        </p:spPr>
        <p:txBody>
          <a:bodyPr wrap="square">
            <a:noAutofit/>
          </a:bodyPr>
          <a:lstStyle/>
          <a:p>
            <a:pPr algn="ctr"/>
            <a:endParaRPr lang="en-US" sz="2400" dirty="0">
              <a:solidFill>
                <a:schemeClr val="bg1"/>
              </a:solidFill>
            </a:endParaRPr>
          </a:p>
          <a:p>
            <a:pPr lvl="0" algn="ctr" rtl="1">
              <a:buClr>
                <a:srgbClr val="FFFFFF"/>
              </a:buClr>
              <a:buSzPts val="2400"/>
            </a:pPr>
            <a:r>
              <a:rPr lang="ar-SA" sz="2400" dirty="0">
                <a:solidFill>
                  <a:srgbClr val="FFFFFF"/>
                </a:solidFill>
                <a:ea typeface="Arial"/>
                <a:cs typeface="Arial"/>
                <a:sym typeface="Arial"/>
              </a:rPr>
              <a:t> هذا تمرين مغلق </a:t>
            </a:r>
            <a:r>
              <a:rPr lang="ar-BH" sz="2400" dirty="0">
                <a:solidFill>
                  <a:srgbClr val="FFFFFF"/>
                </a:solidFill>
                <a:ea typeface="Arial"/>
                <a:cs typeface="Arial"/>
                <a:sym typeface="Arial"/>
              </a:rPr>
              <a:t>صُمم لغرض محدد</a:t>
            </a:r>
            <a:r>
              <a:rPr lang="en-US" sz="2400" dirty="0">
                <a:solidFill>
                  <a:srgbClr val="FFFFFF"/>
                </a:solidFill>
                <a:ea typeface="Arial"/>
                <a:cs typeface="Arial"/>
                <a:sym typeface="Arial"/>
              </a:rPr>
              <a:t>.</a:t>
            </a:r>
          </a:p>
          <a:p>
            <a:pPr lvl="0" algn="ctr">
              <a:buClr>
                <a:srgbClr val="FFFFFF"/>
              </a:buClr>
              <a:buSzPts val="2400"/>
            </a:pPr>
            <a:endParaRPr lang="en-US" sz="2400" dirty="0">
              <a:solidFill>
                <a:srgbClr val="FFFFFF"/>
              </a:solidFill>
            </a:endParaRPr>
          </a:p>
          <a:p>
            <a:pPr lvl="0" algn="ctr">
              <a:buClr>
                <a:srgbClr val="FFFFFF"/>
              </a:buClr>
              <a:buSzPts val="2400"/>
            </a:pPr>
            <a:r>
              <a:rPr lang="ar-SA" sz="2400" dirty="0">
                <a:solidFill>
                  <a:srgbClr val="FFFFFF"/>
                </a:solidFill>
                <a:ea typeface="Arial"/>
                <a:cs typeface="Arial"/>
                <a:sym typeface="Arial"/>
              </a:rPr>
              <a:t>قد تقرر حذف شريحة من الشرائح  أو إضافة شريحة أخرى</a:t>
            </a:r>
          </a:p>
          <a:p>
            <a:pPr lvl="0" algn="ctr">
              <a:buClr>
                <a:srgbClr val="FFFFFF"/>
              </a:buClr>
              <a:buSzPts val="2400"/>
            </a:pPr>
            <a:endParaRPr lang="en-US" sz="2400" dirty="0">
              <a:solidFill>
                <a:srgbClr val="FFFFFF"/>
              </a:solidFill>
              <a:ea typeface="Arial"/>
              <a:cs typeface="Arial"/>
              <a:sym typeface="Arial"/>
            </a:endParaRPr>
          </a:p>
          <a:p>
            <a:pPr algn="ctr">
              <a:buClr>
                <a:srgbClr val="FFFFFF"/>
              </a:buClr>
              <a:buSzPts val="2400"/>
            </a:pPr>
            <a:r>
              <a:rPr lang="ar-SA" sz="2400" dirty="0">
                <a:solidFill>
                  <a:srgbClr val="FFFFFF"/>
                </a:solidFill>
                <a:ea typeface="Arial"/>
                <a:cs typeface="Arial"/>
                <a:sym typeface="Arial"/>
              </a:rPr>
              <a:t>سيساعد هذا في توجيهك خلال سلسلة من المناقشات التي تركز على مختلف السيناريوهات المتعلقة بلقاح كوفيد-19</a:t>
            </a:r>
            <a:endParaRPr lang="en-US" sz="3600" b="1" dirty="0">
              <a:solidFill>
                <a:srgbClr val="FFFFFF"/>
              </a:solidFill>
              <a:ea typeface="Arial"/>
              <a:cs typeface="Arial"/>
              <a:sym typeface="Arial"/>
            </a:endParaRPr>
          </a:p>
          <a:p>
            <a:pPr lvl="0" algn="ctr">
              <a:buClr>
                <a:srgbClr val="FFFFFF"/>
              </a:buClr>
              <a:buSzPts val="3600"/>
            </a:pPr>
            <a:r>
              <a:rPr lang="ar-SA" sz="3600" b="1" dirty="0">
                <a:solidFill>
                  <a:srgbClr val="FFFFFF"/>
                </a:solidFill>
                <a:ea typeface="Arial"/>
                <a:cs typeface="Arial"/>
                <a:sym typeface="Arial"/>
              </a:rPr>
              <a:t>نحن هنا</a:t>
            </a:r>
          </a:p>
          <a:p>
            <a:pPr lvl="0" algn="ctr">
              <a:buClr>
                <a:srgbClr val="FFFFFF"/>
              </a:buClr>
              <a:buSzPts val="3600"/>
            </a:pPr>
            <a:r>
              <a:rPr lang="ar-SA" sz="3600" b="1" dirty="0">
                <a:solidFill>
                  <a:srgbClr val="FFFFFF"/>
                </a:solidFill>
                <a:ea typeface="Arial"/>
                <a:cs typeface="Arial"/>
                <a:sym typeface="Arial"/>
              </a:rPr>
              <a:t> جميعا لنتعلم</a:t>
            </a:r>
            <a:endParaRPr lang="en-US" sz="2400" dirty="0"/>
          </a:p>
        </p:txBody>
      </p:sp>
      <p:sp>
        <p:nvSpPr>
          <p:cNvPr id="136" name="Freeform: Shape 59">
            <a:extLst>
              <a:ext uri="{FF2B5EF4-FFF2-40B4-BE49-F238E27FC236}">
                <a16:creationId xmlns:a16="http://schemas.microsoft.com/office/drawing/2014/main" id="{9ADF7D14-639B-664A-8CB8-3B46EFA91E8C}"/>
              </a:ext>
            </a:extLst>
          </p:cNvPr>
          <p:cNvSpPr/>
          <p:nvPr/>
        </p:nvSpPr>
        <p:spPr>
          <a:xfrm>
            <a:off x="6468427" y="4744989"/>
            <a:ext cx="2491577" cy="1027292"/>
          </a:xfrm>
          <a:custGeom>
            <a:avLst/>
            <a:gdLst>
              <a:gd name="connsiteX0" fmla="*/ 0 w 2747451"/>
              <a:gd name="connsiteY0" fmla="*/ 0 h 1098980"/>
              <a:gd name="connsiteX1" fmla="*/ 2197961 w 2747451"/>
              <a:gd name="connsiteY1" fmla="*/ 0 h 1098980"/>
              <a:gd name="connsiteX2" fmla="*/ 2747451 w 2747451"/>
              <a:gd name="connsiteY2" fmla="*/ 549490 h 1098980"/>
              <a:gd name="connsiteX3" fmla="*/ 2197961 w 2747451"/>
              <a:gd name="connsiteY3" fmla="*/ 1098980 h 1098980"/>
              <a:gd name="connsiteX4" fmla="*/ 0 w 2747451"/>
              <a:gd name="connsiteY4" fmla="*/ 1098980 h 1098980"/>
              <a:gd name="connsiteX5" fmla="*/ 549490 w 2747451"/>
              <a:gd name="connsiteY5" fmla="*/ 549490 h 1098980"/>
              <a:gd name="connsiteX6" fmla="*/ 0 w 2747451"/>
              <a:gd name="connsiteY6" fmla="*/ 0 h 1098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47451" h="1098980">
                <a:moveTo>
                  <a:pt x="0" y="0"/>
                </a:moveTo>
                <a:lnTo>
                  <a:pt x="2197961" y="0"/>
                </a:lnTo>
                <a:lnTo>
                  <a:pt x="2747451" y="549490"/>
                </a:lnTo>
                <a:lnTo>
                  <a:pt x="2197961" y="1098980"/>
                </a:lnTo>
                <a:lnTo>
                  <a:pt x="0" y="1098980"/>
                </a:lnTo>
                <a:lnTo>
                  <a:pt x="549490" y="549490"/>
                </a:lnTo>
                <a:lnTo>
                  <a:pt x="0" y="0"/>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645502" tIns="64008" rIns="581494" bIns="64008" numCol="1" spcCol="1270" anchor="ctr" anchorCtr="0">
            <a:noAutofit/>
          </a:bodyPr>
          <a:lstStyle/>
          <a:p>
            <a:pPr marL="0" lvl="0" indent="0" algn="ctr" defTabSz="1066800">
              <a:lnSpc>
                <a:spcPct val="90000"/>
              </a:lnSpc>
              <a:spcBef>
                <a:spcPct val="0"/>
              </a:spcBef>
              <a:spcAft>
                <a:spcPct val="35000"/>
              </a:spcAft>
              <a:buNone/>
            </a:pPr>
            <a:r>
              <a:rPr lang="ar-SA" sz="2000" b="1" kern="1200" dirty="0"/>
              <a:t>تيسير استخلاص</a:t>
            </a:r>
          </a:p>
          <a:p>
            <a:pPr marL="0" lvl="0" indent="0" algn="ctr" defTabSz="1066800">
              <a:lnSpc>
                <a:spcPct val="90000"/>
              </a:lnSpc>
              <a:spcBef>
                <a:spcPct val="0"/>
              </a:spcBef>
              <a:spcAft>
                <a:spcPct val="35000"/>
              </a:spcAft>
              <a:buNone/>
            </a:pPr>
            <a:r>
              <a:rPr lang="ar-SA" sz="2000" b="1" dirty="0"/>
              <a:t>المعلومات</a:t>
            </a:r>
            <a:endParaRPr lang="en-US" sz="2000" b="1" kern="1200" dirty="0"/>
          </a:p>
        </p:txBody>
      </p:sp>
      <p:sp>
        <p:nvSpPr>
          <p:cNvPr id="137" name="Freeform: Shape 60">
            <a:extLst>
              <a:ext uri="{FF2B5EF4-FFF2-40B4-BE49-F238E27FC236}">
                <a16:creationId xmlns:a16="http://schemas.microsoft.com/office/drawing/2014/main" id="{814E41E1-4D96-094B-AA6C-E6F35C6067F3}"/>
              </a:ext>
            </a:extLst>
          </p:cNvPr>
          <p:cNvSpPr/>
          <p:nvPr/>
        </p:nvSpPr>
        <p:spPr>
          <a:xfrm>
            <a:off x="9206049" y="4728006"/>
            <a:ext cx="2491577" cy="1112814"/>
          </a:xfrm>
          <a:custGeom>
            <a:avLst/>
            <a:gdLst>
              <a:gd name="connsiteX0" fmla="*/ 0 w 2747451"/>
              <a:gd name="connsiteY0" fmla="*/ 0 h 1098980"/>
              <a:gd name="connsiteX1" fmla="*/ 2197961 w 2747451"/>
              <a:gd name="connsiteY1" fmla="*/ 0 h 1098980"/>
              <a:gd name="connsiteX2" fmla="*/ 2747451 w 2747451"/>
              <a:gd name="connsiteY2" fmla="*/ 549490 h 1098980"/>
              <a:gd name="connsiteX3" fmla="*/ 2197961 w 2747451"/>
              <a:gd name="connsiteY3" fmla="*/ 1098980 h 1098980"/>
              <a:gd name="connsiteX4" fmla="*/ 0 w 2747451"/>
              <a:gd name="connsiteY4" fmla="*/ 1098980 h 1098980"/>
              <a:gd name="connsiteX5" fmla="*/ 549490 w 2747451"/>
              <a:gd name="connsiteY5" fmla="*/ 549490 h 1098980"/>
              <a:gd name="connsiteX6" fmla="*/ 0 w 2747451"/>
              <a:gd name="connsiteY6" fmla="*/ 0 h 1098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47451" h="1098980">
                <a:moveTo>
                  <a:pt x="0" y="0"/>
                </a:moveTo>
                <a:lnTo>
                  <a:pt x="2197961" y="0"/>
                </a:lnTo>
                <a:lnTo>
                  <a:pt x="2747451" y="549490"/>
                </a:lnTo>
                <a:lnTo>
                  <a:pt x="2197961" y="1098980"/>
                </a:lnTo>
                <a:lnTo>
                  <a:pt x="0" y="1098980"/>
                </a:lnTo>
                <a:lnTo>
                  <a:pt x="549490" y="549490"/>
                </a:lnTo>
                <a:lnTo>
                  <a:pt x="0" y="0"/>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645502" tIns="64008" rIns="581494" bIns="64008" numCol="1" spcCol="1270" anchor="ctr" anchorCtr="0">
            <a:noAutofit/>
          </a:bodyPr>
          <a:lstStyle/>
          <a:p>
            <a:pPr marL="0" lvl="0" indent="0" algn="ctr" defTabSz="1066800">
              <a:lnSpc>
                <a:spcPct val="90000"/>
              </a:lnSpc>
              <a:spcBef>
                <a:spcPct val="0"/>
              </a:spcBef>
              <a:spcAft>
                <a:spcPct val="35000"/>
              </a:spcAft>
              <a:buNone/>
            </a:pPr>
            <a:r>
              <a:rPr lang="ar-SA" sz="2000" b="1" kern="1200" dirty="0"/>
              <a:t>تخطيط الأعمال</a:t>
            </a:r>
            <a:endParaRPr lang="en-US" sz="2000" b="1" kern="1200" dirty="0"/>
          </a:p>
        </p:txBody>
      </p:sp>
      <p:sp>
        <p:nvSpPr>
          <p:cNvPr id="138" name="Freeform: Shape 11">
            <a:extLst>
              <a:ext uri="{FF2B5EF4-FFF2-40B4-BE49-F238E27FC236}">
                <a16:creationId xmlns:a16="http://schemas.microsoft.com/office/drawing/2014/main" id="{DF23B482-7284-3B49-856D-432C8DC65B8E}"/>
              </a:ext>
            </a:extLst>
          </p:cNvPr>
          <p:cNvSpPr/>
          <p:nvPr/>
        </p:nvSpPr>
        <p:spPr>
          <a:xfrm>
            <a:off x="3875612" y="3011974"/>
            <a:ext cx="1534696" cy="1534898"/>
          </a:xfrm>
          <a:custGeom>
            <a:avLst/>
            <a:gdLst>
              <a:gd name="connsiteX0" fmla="*/ 0 w 645166"/>
              <a:gd name="connsiteY0" fmla="*/ 322626 h 645251"/>
              <a:gd name="connsiteX1" fmla="*/ 322583 w 645166"/>
              <a:gd name="connsiteY1" fmla="*/ 0 h 645251"/>
              <a:gd name="connsiteX2" fmla="*/ 645166 w 645166"/>
              <a:gd name="connsiteY2" fmla="*/ 322626 h 645251"/>
              <a:gd name="connsiteX3" fmla="*/ 322583 w 645166"/>
              <a:gd name="connsiteY3" fmla="*/ 645252 h 645251"/>
              <a:gd name="connsiteX4" fmla="*/ 0 w 645166"/>
              <a:gd name="connsiteY4" fmla="*/ 322626 h 645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166" h="645251">
                <a:moveTo>
                  <a:pt x="0" y="322626"/>
                </a:moveTo>
                <a:cubicBezTo>
                  <a:pt x="0" y="144445"/>
                  <a:pt x="144425" y="0"/>
                  <a:pt x="322583" y="0"/>
                </a:cubicBezTo>
                <a:cubicBezTo>
                  <a:pt x="500741" y="0"/>
                  <a:pt x="645166" y="144445"/>
                  <a:pt x="645166" y="322626"/>
                </a:cubicBezTo>
                <a:cubicBezTo>
                  <a:pt x="645166" y="500807"/>
                  <a:pt x="500741" y="645252"/>
                  <a:pt x="322583" y="645252"/>
                </a:cubicBezTo>
                <a:cubicBezTo>
                  <a:pt x="144425" y="645252"/>
                  <a:pt x="0" y="500807"/>
                  <a:pt x="0" y="322626"/>
                </a:cubicBezTo>
                <a:close/>
              </a:path>
            </a:pathLst>
          </a:custGeom>
          <a:ln>
            <a:solidFill>
              <a:schemeClr val="accent3"/>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1284" tIns="101086" rIns="100488" bIns="101086" numCol="1" spcCol="1270" anchor="ctr" anchorCtr="0">
            <a:noAutofit/>
          </a:bodyPr>
          <a:lstStyle/>
          <a:p>
            <a:pPr marL="0" marR="0" lvl="0" indent="0" algn="ctr" defTabSz="311150" rtl="0" eaLnBrk="1" fontAlgn="auto" latinLnBrk="0" hangingPunct="1">
              <a:lnSpc>
                <a:spcPct val="90000"/>
              </a:lnSpc>
              <a:spcBef>
                <a:spcPct val="0"/>
              </a:spcBef>
              <a:spcAft>
                <a:spcPct val="35000"/>
              </a:spcAft>
              <a:buClrTx/>
              <a:buSzTx/>
              <a:buFontTx/>
              <a:buNone/>
              <a:tabLst/>
              <a:defRPr/>
            </a:pPr>
            <a:r>
              <a:rPr kumimoji="0" lang="ar-SA" sz="2000" b="0" i="0" u="none" strike="noStrike" kern="1200" cap="none" spc="0" normalizeH="0" baseline="0" noProof="0" dirty="0">
                <a:ln>
                  <a:noFill/>
                </a:ln>
                <a:solidFill>
                  <a:prstClr val="black">
                    <a:hueOff val="0"/>
                    <a:satOff val="0"/>
                    <a:lumOff val="0"/>
                    <a:alphaOff val="0"/>
                  </a:prstClr>
                </a:solidFill>
                <a:effectLst/>
                <a:uLnTx/>
                <a:uFillTx/>
                <a:latin typeface="Arial" panose="020B0604020202020204"/>
                <a:ea typeface="+mn-ea"/>
                <a:cs typeface="Arial" panose="020B0604020202020204" pitchFamily="34" charset="0"/>
              </a:rPr>
              <a:t>أسئلة</a:t>
            </a:r>
          </a:p>
          <a:p>
            <a:pPr marL="0" marR="0" lvl="0" indent="0" algn="ctr" defTabSz="311150" rtl="0" eaLnBrk="1" fontAlgn="auto" latinLnBrk="0" hangingPunct="1">
              <a:lnSpc>
                <a:spcPct val="90000"/>
              </a:lnSpc>
              <a:spcBef>
                <a:spcPct val="0"/>
              </a:spcBef>
              <a:spcAft>
                <a:spcPct val="35000"/>
              </a:spcAft>
              <a:buClrTx/>
              <a:buSzTx/>
              <a:buFontTx/>
              <a:buNone/>
              <a:tabLst/>
              <a:defRPr/>
            </a:pPr>
            <a:r>
              <a:rPr kumimoji="0" lang="ar-SA" sz="2000" b="0" i="0" u="none" strike="noStrike" kern="1200" cap="none" spc="0" normalizeH="0" baseline="0" noProof="0" dirty="0">
                <a:ln>
                  <a:noFill/>
                </a:ln>
                <a:solidFill>
                  <a:prstClr val="black">
                    <a:hueOff val="0"/>
                    <a:satOff val="0"/>
                    <a:lumOff val="0"/>
                    <a:alphaOff val="0"/>
                  </a:prstClr>
                </a:solidFill>
                <a:effectLst/>
                <a:uLnTx/>
                <a:uFillTx/>
                <a:latin typeface="Arial" panose="020B0604020202020204"/>
                <a:ea typeface="+mn-ea"/>
                <a:cs typeface="Arial" panose="020B0604020202020204" pitchFamily="34" charset="0"/>
              </a:rPr>
              <a:t>ومناقشة</a:t>
            </a:r>
          </a:p>
          <a:p>
            <a:pPr marL="0" marR="0" lvl="0" indent="0" algn="ctr" defTabSz="311150" rtl="0" eaLnBrk="1" fontAlgn="auto" latinLnBrk="0" hangingPunct="1">
              <a:lnSpc>
                <a:spcPct val="90000"/>
              </a:lnSpc>
              <a:spcBef>
                <a:spcPct val="0"/>
              </a:spcBef>
              <a:spcAft>
                <a:spcPct val="35000"/>
              </a:spcAft>
              <a:buClrTx/>
              <a:buSzTx/>
              <a:buFontTx/>
              <a:buNone/>
              <a:tabLst/>
              <a:defRPr/>
            </a:pPr>
            <a:r>
              <a:rPr kumimoji="0" lang="ar-SA" sz="2000" b="0" i="0" u="none" strike="noStrike" kern="1200" cap="none" spc="0" normalizeH="0" baseline="0" noProof="0" dirty="0">
                <a:ln>
                  <a:noFill/>
                </a:ln>
                <a:solidFill>
                  <a:prstClr val="black">
                    <a:hueOff val="0"/>
                    <a:satOff val="0"/>
                    <a:lumOff val="0"/>
                    <a:alphaOff val="0"/>
                  </a:prstClr>
                </a:solidFill>
                <a:effectLst/>
                <a:uLnTx/>
                <a:uFillTx/>
                <a:latin typeface="Arial" panose="020B0604020202020204"/>
                <a:ea typeface="+mn-ea"/>
                <a:cs typeface="Arial" panose="020B0604020202020204" pitchFamily="34" charset="0"/>
              </a:rPr>
              <a:t>(4)</a:t>
            </a:r>
            <a:endParaRPr kumimoji="0" lang="en-US" sz="2000" b="0" i="0" u="none" strike="noStrike" kern="1200" cap="none" spc="0" normalizeH="0" baseline="0" noProof="0" dirty="0">
              <a:ln>
                <a:noFill/>
              </a:ln>
              <a:solidFill>
                <a:prstClr val="black">
                  <a:hueOff val="0"/>
                  <a:satOff val="0"/>
                  <a:lumOff val="0"/>
                  <a:alphaOff val="0"/>
                </a:prstClr>
              </a:solidFill>
              <a:effectLst/>
              <a:uLnTx/>
              <a:uFillTx/>
              <a:latin typeface="Arial" panose="020B0604020202020204"/>
              <a:ea typeface="+mn-ea"/>
              <a:cs typeface="+mn-cs"/>
            </a:endParaRPr>
          </a:p>
        </p:txBody>
      </p:sp>
      <p:grpSp>
        <p:nvGrpSpPr>
          <p:cNvPr id="139" name="Group 138">
            <a:extLst>
              <a:ext uri="{FF2B5EF4-FFF2-40B4-BE49-F238E27FC236}">
                <a16:creationId xmlns:a16="http://schemas.microsoft.com/office/drawing/2014/main" id="{2055B020-E852-6C47-8185-224936141601}"/>
              </a:ext>
            </a:extLst>
          </p:cNvPr>
          <p:cNvGrpSpPr/>
          <p:nvPr/>
        </p:nvGrpSpPr>
        <p:grpSpPr>
          <a:xfrm>
            <a:off x="5835450" y="2937171"/>
            <a:ext cx="1644635" cy="1644635"/>
            <a:chOff x="3629642" y="2681200"/>
            <a:chExt cx="1644635" cy="1644635"/>
          </a:xfrm>
        </p:grpSpPr>
        <p:sp>
          <p:nvSpPr>
            <p:cNvPr id="158" name="Teardrop 157">
              <a:extLst>
                <a:ext uri="{FF2B5EF4-FFF2-40B4-BE49-F238E27FC236}">
                  <a16:creationId xmlns:a16="http://schemas.microsoft.com/office/drawing/2014/main" id="{F8CFC4A8-48BB-3641-8DB3-840DF53ABFD3}"/>
                </a:ext>
              </a:extLst>
            </p:cNvPr>
            <p:cNvSpPr/>
            <p:nvPr/>
          </p:nvSpPr>
          <p:spPr>
            <a:xfrm rot="13405948">
              <a:off x="3629642" y="2681200"/>
              <a:ext cx="1644635" cy="1644635"/>
            </a:xfrm>
            <a:prstGeom prst="teardrop">
              <a:avLst>
                <a:gd name="adj" fmla="val 100000"/>
              </a:avLst>
            </a:pr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9" name="Freeform: Shape 15">
              <a:extLst>
                <a:ext uri="{FF2B5EF4-FFF2-40B4-BE49-F238E27FC236}">
                  <a16:creationId xmlns:a16="http://schemas.microsoft.com/office/drawing/2014/main" id="{7DC48AB0-475B-DE48-B04C-6C087475CF84}"/>
                </a:ext>
              </a:extLst>
            </p:cNvPr>
            <p:cNvSpPr/>
            <p:nvPr/>
          </p:nvSpPr>
          <p:spPr>
            <a:xfrm>
              <a:off x="3679100" y="2730618"/>
              <a:ext cx="1534696" cy="1534898"/>
            </a:xfrm>
            <a:custGeom>
              <a:avLst/>
              <a:gdLst>
                <a:gd name="connsiteX0" fmla="*/ 0 w 645166"/>
                <a:gd name="connsiteY0" fmla="*/ 322626 h 645251"/>
                <a:gd name="connsiteX1" fmla="*/ 322583 w 645166"/>
                <a:gd name="connsiteY1" fmla="*/ 0 h 645251"/>
                <a:gd name="connsiteX2" fmla="*/ 645166 w 645166"/>
                <a:gd name="connsiteY2" fmla="*/ 322626 h 645251"/>
                <a:gd name="connsiteX3" fmla="*/ 322583 w 645166"/>
                <a:gd name="connsiteY3" fmla="*/ 645252 h 645251"/>
                <a:gd name="connsiteX4" fmla="*/ 0 w 645166"/>
                <a:gd name="connsiteY4" fmla="*/ 322626 h 645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166" h="645251">
                  <a:moveTo>
                    <a:pt x="0" y="322626"/>
                  </a:moveTo>
                  <a:cubicBezTo>
                    <a:pt x="0" y="144445"/>
                    <a:pt x="144425" y="0"/>
                    <a:pt x="322583" y="0"/>
                  </a:cubicBezTo>
                  <a:cubicBezTo>
                    <a:pt x="500741" y="0"/>
                    <a:pt x="645166" y="144445"/>
                    <a:pt x="645166" y="322626"/>
                  </a:cubicBezTo>
                  <a:cubicBezTo>
                    <a:pt x="645166" y="500807"/>
                    <a:pt x="500741" y="645252"/>
                    <a:pt x="322583" y="645252"/>
                  </a:cubicBezTo>
                  <a:cubicBezTo>
                    <a:pt x="144425" y="645252"/>
                    <a:pt x="0" y="500807"/>
                    <a:pt x="0" y="322626"/>
                  </a:cubicBezTo>
                  <a:close/>
                </a:path>
              </a:pathLst>
            </a:custGeom>
            <a:ln>
              <a:solidFill>
                <a:schemeClr val="bg1"/>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0487" tIns="101086" rIns="101285" bIns="101086" numCol="1" spcCol="1270" anchor="ctr" anchorCtr="0">
              <a:noAutofit/>
            </a:bodyPr>
            <a:lstStyle/>
            <a:p>
              <a:pPr marL="0" marR="0" lvl="0" indent="0" algn="ctr" defTabSz="311150" rtl="1" eaLnBrk="1" fontAlgn="auto" latinLnBrk="0" hangingPunct="1">
                <a:lnSpc>
                  <a:spcPct val="90000"/>
                </a:lnSpc>
                <a:spcBef>
                  <a:spcPct val="0"/>
                </a:spcBef>
                <a:spcAft>
                  <a:spcPct val="35000"/>
                </a:spcAft>
                <a:buClrTx/>
                <a:buSzTx/>
                <a:buFontTx/>
                <a:buNone/>
                <a:tabLst/>
                <a:defRPr/>
              </a:pPr>
              <a:r>
                <a:rPr kumimoji="0" lang="ar-SA" sz="2000" b="1" i="0" u="none" strike="noStrike" kern="1200" cap="none" spc="0" normalizeH="0" baseline="0" noProof="0" dirty="0">
                  <a:ln>
                    <a:noFill/>
                  </a:ln>
                  <a:solidFill>
                    <a:prstClr val="black">
                      <a:hueOff val="0"/>
                      <a:satOff val="0"/>
                      <a:lumOff val="0"/>
                      <a:alphaOff val="0"/>
                    </a:prstClr>
                  </a:solidFill>
                  <a:effectLst/>
                  <a:uLnTx/>
                  <a:uFillTx/>
                  <a:latin typeface="Arial" panose="020B0604020202020204"/>
                  <a:ea typeface="+mn-ea"/>
                  <a:cs typeface="Arial" panose="020B0604020202020204" pitchFamily="34" charset="0"/>
                </a:rPr>
                <a:t>السيناريو </a:t>
              </a:r>
            </a:p>
            <a:p>
              <a:pPr marL="0" marR="0" lvl="0" indent="0" algn="ctr" defTabSz="311150" rtl="1" eaLnBrk="1" fontAlgn="auto" latinLnBrk="0" hangingPunct="1">
                <a:lnSpc>
                  <a:spcPct val="90000"/>
                </a:lnSpc>
                <a:spcBef>
                  <a:spcPct val="0"/>
                </a:spcBef>
                <a:spcAft>
                  <a:spcPct val="35000"/>
                </a:spcAft>
                <a:buClrTx/>
                <a:buSzTx/>
                <a:buFontTx/>
                <a:buNone/>
                <a:tabLst/>
                <a:defRPr/>
              </a:pPr>
              <a:r>
                <a:rPr kumimoji="0" lang="ar-SA" sz="2000" b="1" i="0" u="none" strike="noStrike" kern="1200" cap="none" spc="0" normalizeH="0" baseline="0" noProof="0" dirty="0">
                  <a:ln>
                    <a:noFill/>
                  </a:ln>
                  <a:solidFill>
                    <a:prstClr val="black">
                      <a:hueOff val="0"/>
                      <a:satOff val="0"/>
                      <a:lumOff val="0"/>
                      <a:alphaOff val="0"/>
                    </a:prstClr>
                  </a:solidFill>
                  <a:effectLst/>
                  <a:uLnTx/>
                  <a:uFillTx/>
                  <a:latin typeface="Arial" panose="020B0604020202020204"/>
                  <a:ea typeface="+mn-ea"/>
                  <a:cs typeface="Arial" panose="020B0604020202020204" pitchFamily="34" charset="0"/>
                </a:rPr>
                <a:t>المحدّث 4</a:t>
              </a:r>
              <a:endParaRPr lang="en-US" sz="2000" b="1" kern="1200" dirty="0"/>
            </a:p>
          </p:txBody>
        </p:sp>
      </p:grpSp>
      <p:grpSp>
        <p:nvGrpSpPr>
          <p:cNvPr id="140" name="Group 139">
            <a:extLst>
              <a:ext uri="{FF2B5EF4-FFF2-40B4-BE49-F238E27FC236}">
                <a16:creationId xmlns:a16="http://schemas.microsoft.com/office/drawing/2014/main" id="{D2C87D2B-D50A-7D4A-9679-1C5A7045F57D}"/>
              </a:ext>
            </a:extLst>
          </p:cNvPr>
          <p:cNvGrpSpPr/>
          <p:nvPr/>
        </p:nvGrpSpPr>
        <p:grpSpPr>
          <a:xfrm>
            <a:off x="7922323" y="2858657"/>
            <a:ext cx="1735227" cy="1718459"/>
            <a:chOff x="5191292" y="2681279"/>
            <a:chExt cx="1644635" cy="1644635"/>
          </a:xfrm>
        </p:grpSpPr>
        <p:sp>
          <p:nvSpPr>
            <p:cNvPr id="156" name="Teardrop 155">
              <a:extLst>
                <a:ext uri="{FF2B5EF4-FFF2-40B4-BE49-F238E27FC236}">
                  <a16:creationId xmlns:a16="http://schemas.microsoft.com/office/drawing/2014/main" id="{FE73E9C8-6FF6-034D-937B-FB81777EEC78}"/>
                </a:ext>
              </a:extLst>
            </p:cNvPr>
            <p:cNvSpPr/>
            <p:nvPr/>
          </p:nvSpPr>
          <p:spPr>
            <a:xfrm rot="13592100">
              <a:off x="5191292" y="2681279"/>
              <a:ext cx="1644635" cy="1644635"/>
            </a:xfrm>
            <a:prstGeom prst="teardrop">
              <a:avLst>
                <a:gd name="adj" fmla="val 100000"/>
              </a:avLst>
            </a:prstGeom>
            <a:solidFill>
              <a:schemeClr val="tx2">
                <a:lumMod val="40000"/>
                <a:lumOff val="6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7" name="Freeform: Shape 29">
              <a:extLst>
                <a:ext uri="{FF2B5EF4-FFF2-40B4-BE49-F238E27FC236}">
                  <a16:creationId xmlns:a16="http://schemas.microsoft.com/office/drawing/2014/main" id="{FC2D4428-7B7B-624C-8D3F-3AFD46E7AB53}"/>
                </a:ext>
              </a:extLst>
            </p:cNvPr>
            <p:cNvSpPr/>
            <p:nvPr/>
          </p:nvSpPr>
          <p:spPr>
            <a:xfrm>
              <a:off x="5246263" y="2730618"/>
              <a:ext cx="1534696" cy="1534898"/>
            </a:xfrm>
            <a:custGeom>
              <a:avLst/>
              <a:gdLst>
                <a:gd name="connsiteX0" fmla="*/ 0 w 645166"/>
                <a:gd name="connsiteY0" fmla="*/ 322626 h 645251"/>
                <a:gd name="connsiteX1" fmla="*/ 322583 w 645166"/>
                <a:gd name="connsiteY1" fmla="*/ 0 h 645251"/>
                <a:gd name="connsiteX2" fmla="*/ 645166 w 645166"/>
                <a:gd name="connsiteY2" fmla="*/ 322626 h 645251"/>
                <a:gd name="connsiteX3" fmla="*/ 322583 w 645166"/>
                <a:gd name="connsiteY3" fmla="*/ 645252 h 645251"/>
                <a:gd name="connsiteX4" fmla="*/ 0 w 645166"/>
                <a:gd name="connsiteY4" fmla="*/ 322626 h 645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166" h="645251">
                  <a:moveTo>
                    <a:pt x="0" y="322626"/>
                  </a:moveTo>
                  <a:cubicBezTo>
                    <a:pt x="0" y="144445"/>
                    <a:pt x="144425" y="0"/>
                    <a:pt x="322583" y="0"/>
                  </a:cubicBezTo>
                  <a:cubicBezTo>
                    <a:pt x="500741" y="0"/>
                    <a:pt x="645166" y="144445"/>
                    <a:pt x="645166" y="322626"/>
                  </a:cubicBezTo>
                  <a:cubicBezTo>
                    <a:pt x="645166" y="500807"/>
                    <a:pt x="500741" y="645252"/>
                    <a:pt x="322583" y="645252"/>
                  </a:cubicBezTo>
                  <a:cubicBezTo>
                    <a:pt x="144425" y="645252"/>
                    <a:pt x="0" y="500807"/>
                    <a:pt x="0" y="322626"/>
                  </a:cubicBezTo>
                  <a:close/>
                </a:path>
              </a:pathLst>
            </a:custGeom>
            <a:ln>
              <a:solidFill>
                <a:schemeClr val="accent3"/>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0488" tIns="101086" rIns="101284" bIns="101086" numCol="1" spcCol="1270" anchor="ctr" anchorCtr="0">
              <a:noAutofit/>
            </a:bodyPr>
            <a:lstStyle/>
            <a:p>
              <a:pPr marL="0" marR="0" lvl="0" indent="0" algn="ctr" defTabSz="311150" rtl="0" eaLnBrk="1" fontAlgn="auto" latinLnBrk="0" hangingPunct="1">
                <a:lnSpc>
                  <a:spcPct val="90000"/>
                </a:lnSpc>
                <a:spcBef>
                  <a:spcPct val="0"/>
                </a:spcBef>
                <a:spcAft>
                  <a:spcPct val="35000"/>
                </a:spcAft>
                <a:buClrTx/>
                <a:buSzTx/>
                <a:buFontTx/>
                <a:buNone/>
                <a:tabLst/>
                <a:defRPr/>
              </a:pPr>
              <a:r>
                <a:rPr kumimoji="0" lang="ar-SA" sz="2000" b="0" i="0" u="none" strike="noStrike" kern="1200" cap="none" spc="0" normalizeH="0" baseline="0" noProof="0" dirty="0">
                  <a:ln>
                    <a:noFill/>
                  </a:ln>
                  <a:solidFill>
                    <a:prstClr val="black">
                      <a:hueOff val="0"/>
                      <a:satOff val="0"/>
                      <a:lumOff val="0"/>
                      <a:alphaOff val="0"/>
                    </a:prstClr>
                  </a:solidFill>
                  <a:effectLst/>
                  <a:uLnTx/>
                  <a:uFillTx/>
                  <a:latin typeface="Arial" panose="020B0604020202020204"/>
                  <a:ea typeface="+mn-ea"/>
                  <a:cs typeface="Arial" panose="020B0604020202020204" pitchFamily="34" charset="0"/>
                </a:rPr>
                <a:t>أسئلة</a:t>
              </a:r>
            </a:p>
            <a:p>
              <a:pPr marL="0" marR="0" lvl="0" indent="0" algn="ctr" defTabSz="311150" rtl="0" eaLnBrk="1" fontAlgn="auto" latinLnBrk="0" hangingPunct="1">
                <a:lnSpc>
                  <a:spcPct val="90000"/>
                </a:lnSpc>
                <a:spcBef>
                  <a:spcPct val="0"/>
                </a:spcBef>
                <a:spcAft>
                  <a:spcPct val="35000"/>
                </a:spcAft>
                <a:buClrTx/>
                <a:buSzTx/>
                <a:buFontTx/>
                <a:buNone/>
                <a:tabLst/>
                <a:defRPr/>
              </a:pPr>
              <a:r>
                <a:rPr kumimoji="0" lang="ar-SA" sz="2000" b="0" i="0" u="none" strike="noStrike" kern="1200" cap="none" spc="0" normalizeH="0" baseline="0" noProof="0" dirty="0">
                  <a:ln>
                    <a:noFill/>
                  </a:ln>
                  <a:solidFill>
                    <a:prstClr val="black">
                      <a:hueOff val="0"/>
                      <a:satOff val="0"/>
                      <a:lumOff val="0"/>
                      <a:alphaOff val="0"/>
                    </a:prstClr>
                  </a:solidFill>
                  <a:effectLst/>
                  <a:uLnTx/>
                  <a:uFillTx/>
                  <a:latin typeface="Arial" panose="020B0604020202020204"/>
                  <a:ea typeface="+mn-ea"/>
                  <a:cs typeface="Arial" panose="020B0604020202020204" pitchFamily="34" charset="0"/>
                </a:rPr>
                <a:t>ومناقشة</a:t>
              </a:r>
            </a:p>
            <a:p>
              <a:pPr marL="0" marR="0" lvl="0" indent="0" algn="ctr" defTabSz="311150" rtl="0" eaLnBrk="1" fontAlgn="auto" latinLnBrk="0" hangingPunct="1">
                <a:lnSpc>
                  <a:spcPct val="90000"/>
                </a:lnSpc>
                <a:spcBef>
                  <a:spcPct val="0"/>
                </a:spcBef>
                <a:spcAft>
                  <a:spcPct val="35000"/>
                </a:spcAft>
                <a:buClrTx/>
                <a:buSzTx/>
                <a:buFontTx/>
                <a:buNone/>
                <a:tabLst/>
                <a:defRPr/>
              </a:pPr>
              <a:r>
                <a:rPr kumimoji="0" lang="ar-SA" sz="2000" b="0" i="0" u="none" strike="noStrike" kern="1200" cap="none" spc="0" normalizeH="0" baseline="0" noProof="0" dirty="0">
                  <a:ln>
                    <a:noFill/>
                  </a:ln>
                  <a:solidFill>
                    <a:prstClr val="black">
                      <a:hueOff val="0"/>
                      <a:satOff val="0"/>
                      <a:lumOff val="0"/>
                      <a:alphaOff val="0"/>
                    </a:prstClr>
                  </a:solidFill>
                  <a:effectLst/>
                  <a:uLnTx/>
                  <a:uFillTx/>
                  <a:latin typeface="Arial" panose="020B0604020202020204"/>
                  <a:ea typeface="+mn-ea"/>
                  <a:cs typeface="Arial" panose="020B0604020202020204" pitchFamily="34" charset="0"/>
                </a:rPr>
                <a:t>(3)</a:t>
              </a:r>
              <a:endParaRPr kumimoji="0" lang="en-US" sz="2000" b="0" i="0" u="none" strike="noStrike" kern="1200" cap="none" spc="0" normalizeH="0" baseline="0" noProof="0" dirty="0">
                <a:ln>
                  <a:noFill/>
                </a:ln>
                <a:solidFill>
                  <a:prstClr val="black">
                    <a:hueOff val="0"/>
                    <a:satOff val="0"/>
                    <a:lumOff val="0"/>
                    <a:alphaOff val="0"/>
                  </a:prstClr>
                </a:solidFill>
                <a:effectLst/>
                <a:uLnTx/>
                <a:uFillTx/>
                <a:latin typeface="Arial" panose="020B0604020202020204"/>
                <a:ea typeface="+mn-ea"/>
                <a:cs typeface="+mn-cs"/>
              </a:endParaRPr>
            </a:p>
          </p:txBody>
        </p:sp>
      </p:grpSp>
      <p:grpSp>
        <p:nvGrpSpPr>
          <p:cNvPr id="141" name="Group 140">
            <a:extLst>
              <a:ext uri="{FF2B5EF4-FFF2-40B4-BE49-F238E27FC236}">
                <a16:creationId xmlns:a16="http://schemas.microsoft.com/office/drawing/2014/main" id="{BF61C5E5-1DA1-884C-8CDC-7013D9E646C0}"/>
              </a:ext>
            </a:extLst>
          </p:cNvPr>
          <p:cNvGrpSpPr/>
          <p:nvPr/>
        </p:nvGrpSpPr>
        <p:grpSpPr>
          <a:xfrm>
            <a:off x="10068094" y="3019149"/>
            <a:ext cx="1644635" cy="1644635"/>
            <a:chOff x="3629642" y="2681200"/>
            <a:chExt cx="1644635" cy="1644635"/>
          </a:xfrm>
        </p:grpSpPr>
        <p:sp>
          <p:nvSpPr>
            <p:cNvPr id="154" name="Teardrop 153">
              <a:extLst>
                <a:ext uri="{FF2B5EF4-FFF2-40B4-BE49-F238E27FC236}">
                  <a16:creationId xmlns:a16="http://schemas.microsoft.com/office/drawing/2014/main" id="{CBB87E28-BCA7-1440-99B8-2ABBA1DB82E3}"/>
                </a:ext>
              </a:extLst>
            </p:cNvPr>
            <p:cNvSpPr/>
            <p:nvPr/>
          </p:nvSpPr>
          <p:spPr>
            <a:xfrm rot="13405948">
              <a:off x="3629642" y="2681200"/>
              <a:ext cx="1644635" cy="1644635"/>
            </a:xfrm>
            <a:prstGeom prst="teardrop">
              <a:avLst>
                <a:gd name="adj" fmla="val 100000"/>
              </a:avLst>
            </a:pr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5" name="Freeform: Shape 47">
              <a:extLst>
                <a:ext uri="{FF2B5EF4-FFF2-40B4-BE49-F238E27FC236}">
                  <a16:creationId xmlns:a16="http://schemas.microsoft.com/office/drawing/2014/main" id="{67AA09DB-BF9A-034C-9505-A8E520311841}"/>
                </a:ext>
              </a:extLst>
            </p:cNvPr>
            <p:cNvSpPr/>
            <p:nvPr/>
          </p:nvSpPr>
          <p:spPr>
            <a:xfrm>
              <a:off x="3679100" y="2730618"/>
              <a:ext cx="1534696" cy="1534898"/>
            </a:xfrm>
            <a:custGeom>
              <a:avLst/>
              <a:gdLst>
                <a:gd name="connsiteX0" fmla="*/ 0 w 645166"/>
                <a:gd name="connsiteY0" fmla="*/ 322626 h 645251"/>
                <a:gd name="connsiteX1" fmla="*/ 322583 w 645166"/>
                <a:gd name="connsiteY1" fmla="*/ 0 h 645251"/>
                <a:gd name="connsiteX2" fmla="*/ 645166 w 645166"/>
                <a:gd name="connsiteY2" fmla="*/ 322626 h 645251"/>
                <a:gd name="connsiteX3" fmla="*/ 322583 w 645166"/>
                <a:gd name="connsiteY3" fmla="*/ 645252 h 645251"/>
                <a:gd name="connsiteX4" fmla="*/ 0 w 645166"/>
                <a:gd name="connsiteY4" fmla="*/ 322626 h 645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166" h="645251">
                  <a:moveTo>
                    <a:pt x="0" y="322626"/>
                  </a:moveTo>
                  <a:cubicBezTo>
                    <a:pt x="0" y="144445"/>
                    <a:pt x="144425" y="0"/>
                    <a:pt x="322583" y="0"/>
                  </a:cubicBezTo>
                  <a:cubicBezTo>
                    <a:pt x="500741" y="0"/>
                    <a:pt x="645166" y="144445"/>
                    <a:pt x="645166" y="322626"/>
                  </a:cubicBezTo>
                  <a:cubicBezTo>
                    <a:pt x="645166" y="500807"/>
                    <a:pt x="500741" y="645252"/>
                    <a:pt x="322583" y="645252"/>
                  </a:cubicBezTo>
                  <a:cubicBezTo>
                    <a:pt x="144425" y="645252"/>
                    <a:pt x="0" y="500807"/>
                    <a:pt x="0" y="322626"/>
                  </a:cubicBezTo>
                  <a:close/>
                </a:path>
              </a:pathLst>
            </a:custGeom>
            <a:ln>
              <a:solidFill>
                <a:schemeClr val="bg1"/>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0487" tIns="101086" rIns="101285" bIns="101086" numCol="1" spcCol="1270" anchor="ctr" anchorCtr="0">
              <a:noAutofit/>
            </a:bodyPr>
            <a:lstStyle/>
            <a:p>
              <a:pPr marL="0" marR="0" lvl="0" indent="0" algn="ctr" defTabSz="311150" rtl="1" eaLnBrk="1" fontAlgn="auto" latinLnBrk="0" hangingPunct="1">
                <a:lnSpc>
                  <a:spcPct val="90000"/>
                </a:lnSpc>
                <a:spcBef>
                  <a:spcPct val="0"/>
                </a:spcBef>
                <a:spcAft>
                  <a:spcPct val="35000"/>
                </a:spcAft>
                <a:buClrTx/>
                <a:buSzTx/>
                <a:buFontTx/>
                <a:buNone/>
                <a:tabLst/>
                <a:defRPr/>
              </a:pPr>
              <a:r>
                <a:rPr kumimoji="0" lang="ar-SA" sz="2000" b="1" i="0" u="none" strike="noStrike" kern="1200" cap="none" spc="0" normalizeH="0" baseline="0" noProof="0" dirty="0">
                  <a:ln>
                    <a:noFill/>
                  </a:ln>
                  <a:solidFill>
                    <a:prstClr val="black">
                      <a:hueOff val="0"/>
                      <a:satOff val="0"/>
                      <a:lumOff val="0"/>
                      <a:alphaOff val="0"/>
                    </a:prstClr>
                  </a:solidFill>
                  <a:effectLst/>
                  <a:uLnTx/>
                  <a:uFillTx/>
                  <a:latin typeface="Arial" panose="020B0604020202020204"/>
                  <a:ea typeface="+mn-ea"/>
                  <a:cs typeface="Arial" panose="020B0604020202020204" pitchFamily="34" charset="0"/>
                </a:rPr>
                <a:t>السيناريو </a:t>
              </a:r>
            </a:p>
            <a:p>
              <a:pPr marL="0" marR="0" lvl="0" indent="0" algn="ctr" defTabSz="311150" rtl="1" eaLnBrk="1" fontAlgn="auto" latinLnBrk="0" hangingPunct="1">
                <a:lnSpc>
                  <a:spcPct val="90000"/>
                </a:lnSpc>
                <a:spcBef>
                  <a:spcPct val="0"/>
                </a:spcBef>
                <a:spcAft>
                  <a:spcPct val="35000"/>
                </a:spcAft>
                <a:buClrTx/>
                <a:buSzTx/>
                <a:buFontTx/>
                <a:buNone/>
                <a:tabLst/>
                <a:defRPr/>
              </a:pPr>
              <a:r>
                <a:rPr kumimoji="0" lang="ar-SA" sz="2000" b="1" i="0" u="none" strike="noStrike" kern="1200" cap="none" spc="0" normalizeH="0" baseline="0" noProof="0" dirty="0">
                  <a:ln>
                    <a:noFill/>
                  </a:ln>
                  <a:solidFill>
                    <a:prstClr val="black">
                      <a:hueOff val="0"/>
                      <a:satOff val="0"/>
                      <a:lumOff val="0"/>
                      <a:alphaOff val="0"/>
                    </a:prstClr>
                  </a:solidFill>
                  <a:effectLst/>
                  <a:uLnTx/>
                  <a:uFillTx/>
                  <a:latin typeface="Arial" panose="020B0604020202020204"/>
                  <a:ea typeface="+mn-ea"/>
                  <a:cs typeface="Arial" panose="020B0604020202020204" pitchFamily="34" charset="0"/>
                </a:rPr>
                <a:t>المحدّث 3</a:t>
              </a:r>
              <a:endParaRPr lang="en-US" sz="2000" b="1" kern="1200" dirty="0"/>
            </a:p>
          </p:txBody>
        </p:sp>
      </p:grpSp>
      <p:grpSp>
        <p:nvGrpSpPr>
          <p:cNvPr id="142" name="Group 141">
            <a:extLst>
              <a:ext uri="{FF2B5EF4-FFF2-40B4-BE49-F238E27FC236}">
                <a16:creationId xmlns:a16="http://schemas.microsoft.com/office/drawing/2014/main" id="{07149D95-D330-BE43-AB5F-BA5928539564}"/>
              </a:ext>
            </a:extLst>
          </p:cNvPr>
          <p:cNvGrpSpPr/>
          <p:nvPr/>
        </p:nvGrpSpPr>
        <p:grpSpPr>
          <a:xfrm>
            <a:off x="10083847" y="847725"/>
            <a:ext cx="1775746" cy="1757839"/>
            <a:chOff x="5262835" y="846236"/>
            <a:chExt cx="1644635" cy="1644635"/>
          </a:xfrm>
        </p:grpSpPr>
        <p:sp>
          <p:nvSpPr>
            <p:cNvPr id="152" name="Teardrop 151">
              <a:extLst>
                <a:ext uri="{FF2B5EF4-FFF2-40B4-BE49-F238E27FC236}">
                  <a16:creationId xmlns:a16="http://schemas.microsoft.com/office/drawing/2014/main" id="{FF17A8E7-47C9-654F-9341-F9E8C80C4EC3}"/>
                </a:ext>
              </a:extLst>
            </p:cNvPr>
            <p:cNvSpPr/>
            <p:nvPr/>
          </p:nvSpPr>
          <p:spPr>
            <a:xfrm rot="8156363">
              <a:off x="5262835" y="846236"/>
              <a:ext cx="1644635" cy="1644635"/>
            </a:xfrm>
            <a:prstGeom prst="teardrop">
              <a:avLst>
                <a:gd name="adj" fmla="val 100000"/>
              </a:avLst>
            </a:prstGeom>
            <a:solidFill>
              <a:schemeClr val="tx2">
                <a:lumMod val="40000"/>
                <a:lumOff val="6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3" name="Freeform: Shape 31">
              <a:extLst>
                <a:ext uri="{FF2B5EF4-FFF2-40B4-BE49-F238E27FC236}">
                  <a16:creationId xmlns:a16="http://schemas.microsoft.com/office/drawing/2014/main" id="{1CCBC2DB-F8CD-E942-900B-3D682A4DB77B}"/>
                </a:ext>
              </a:extLst>
            </p:cNvPr>
            <p:cNvSpPr/>
            <p:nvPr/>
          </p:nvSpPr>
          <p:spPr>
            <a:xfrm>
              <a:off x="5317804" y="916554"/>
              <a:ext cx="1534696" cy="1534898"/>
            </a:xfrm>
            <a:custGeom>
              <a:avLst/>
              <a:gdLst>
                <a:gd name="connsiteX0" fmla="*/ 0 w 645166"/>
                <a:gd name="connsiteY0" fmla="*/ 322626 h 645251"/>
                <a:gd name="connsiteX1" fmla="*/ 322583 w 645166"/>
                <a:gd name="connsiteY1" fmla="*/ 0 h 645251"/>
                <a:gd name="connsiteX2" fmla="*/ 645166 w 645166"/>
                <a:gd name="connsiteY2" fmla="*/ 322626 h 645251"/>
                <a:gd name="connsiteX3" fmla="*/ 322583 w 645166"/>
                <a:gd name="connsiteY3" fmla="*/ 645252 h 645251"/>
                <a:gd name="connsiteX4" fmla="*/ 0 w 645166"/>
                <a:gd name="connsiteY4" fmla="*/ 322626 h 645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166" h="645251">
                  <a:moveTo>
                    <a:pt x="0" y="322626"/>
                  </a:moveTo>
                  <a:cubicBezTo>
                    <a:pt x="0" y="144445"/>
                    <a:pt x="144425" y="0"/>
                    <a:pt x="322583" y="0"/>
                  </a:cubicBezTo>
                  <a:cubicBezTo>
                    <a:pt x="500741" y="0"/>
                    <a:pt x="645166" y="144445"/>
                    <a:pt x="645166" y="322626"/>
                  </a:cubicBezTo>
                  <a:cubicBezTo>
                    <a:pt x="645166" y="500807"/>
                    <a:pt x="500741" y="645252"/>
                    <a:pt x="322583" y="645252"/>
                  </a:cubicBezTo>
                  <a:cubicBezTo>
                    <a:pt x="144425" y="645252"/>
                    <a:pt x="0" y="500807"/>
                    <a:pt x="0" y="322626"/>
                  </a:cubicBezTo>
                  <a:close/>
                </a:path>
              </a:pathLst>
            </a:custGeom>
            <a:ln>
              <a:solidFill>
                <a:schemeClr val="accent3"/>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1284" tIns="101086" rIns="100488" bIns="101086" numCol="1" spcCol="1270" anchor="ctr" anchorCtr="0">
              <a:noAutofit/>
            </a:bodyPr>
            <a:lstStyle/>
            <a:p>
              <a:pPr marL="0" marR="0" lvl="0" indent="0" algn="ctr" defTabSz="311150" rtl="0" eaLnBrk="1" fontAlgn="auto" latinLnBrk="0" hangingPunct="1">
                <a:lnSpc>
                  <a:spcPct val="90000"/>
                </a:lnSpc>
                <a:spcBef>
                  <a:spcPct val="0"/>
                </a:spcBef>
                <a:spcAft>
                  <a:spcPct val="35000"/>
                </a:spcAft>
                <a:buClrTx/>
                <a:buSzTx/>
                <a:buFontTx/>
                <a:buNone/>
                <a:tabLst/>
                <a:defRPr/>
              </a:pPr>
              <a:r>
                <a:rPr kumimoji="0" lang="ar-SA" sz="2000" b="0" i="0" u="none" strike="noStrike" kern="1200" cap="none" spc="0" normalizeH="0" baseline="0" noProof="0" dirty="0">
                  <a:ln>
                    <a:noFill/>
                  </a:ln>
                  <a:solidFill>
                    <a:prstClr val="black">
                      <a:hueOff val="0"/>
                      <a:satOff val="0"/>
                      <a:lumOff val="0"/>
                      <a:alphaOff val="0"/>
                    </a:prstClr>
                  </a:solidFill>
                  <a:effectLst/>
                  <a:uLnTx/>
                  <a:uFillTx/>
                  <a:latin typeface="Arial" panose="020B0604020202020204"/>
                  <a:ea typeface="+mn-ea"/>
                  <a:cs typeface="Arial" panose="020B0604020202020204" pitchFamily="34" charset="0"/>
                </a:rPr>
                <a:t>أسئلة</a:t>
              </a:r>
            </a:p>
            <a:p>
              <a:pPr marL="0" marR="0" lvl="0" indent="0" algn="ctr" defTabSz="311150" rtl="0" eaLnBrk="1" fontAlgn="auto" latinLnBrk="0" hangingPunct="1">
                <a:lnSpc>
                  <a:spcPct val="90000"/>
                </a:lnSpc>
                <a:spcBef>
                  <a:spcPct val="0"/>
                </a:spcBef>
                <a:spcAft>
                  <a:spcPct val="35000"/>
                </a:spcAft>
                <a:buClrTx/>
                <a:buSzTx/>
                <a:buFontTx/>
                <a:buNone/>
                <a:tabLst/>
                <a:defRPr/>
              </a:pPr>
              <a:r>
                <a:rPr kumimoji="0" lang="ar-SA" sz="2000" b="0" i="0" u="none" strike="noStrike" kern="1200" cap="none" spc="0" normalizeH="0" baseline="0" noProof="0" dirty="0">
                  <a:ln>
                    <a:noFill/>
                  </a:ln>
                  <a:solidFill>
                    <a:prstClr val="black">
                      <a:hueOff val="0"/>
                      <a:satOff val="0"/>
                      <a:lumOff val="0"/>
                      <a:alphaOff val="0"/>
                    </a:prstClr>
                  </a:solidFill>
                  <a:effectLst/>
                  <a:uLnTx/>
                  <a:uFillTx/>
                  <a:latin typeface="Arial" panose="020B0604020202020204"/>
                  <a:ea typeface="+mn-ea"/>
                  <a:cs typeface="Arial" panose="020B0604020202020204" pitchFamily="34" charset="0"/>
                </a:rPr>
                <a:t>ومناقشة</a:t>
              </a:r>
            </a:p>
            <a:p>
              <a:pPr marL="0" marR="0" lvl="0" indent="0" algn="ctr" defTabSz="311150" rtl="0" eaLnBrk="1" fontAlgn="auto" latinLnBrk="0" hangingPunct="1">
                <a:lnSpc>
                  <a:spcPct val="90000"/>
                </a:lnSpc>
                <a:spcBef>
                  <a:spcPct val="0"/>
                </a:spcBef>
                <a:spcAft>
                  <a:spcPct val="35000"/>
                </a:spcAft>
                <a:buClrTx/>
                <a:buSzTx/>
                <a:buFontTx/>
                <a:buNone/>
                <a:tabLst/>
                <a:defRPr/>
              </a:pPr>
              <a:r>
                <a:rPr kumimoji="0" lang="ar-SA" sz="2000" b="0" i="0" u="none" strike="noStrike" kern="1200" cap="none" spc="0" normalizeH="0" baseline="0" noProof="0" dirty="0">
                  <a:ln>
                    <a:noFill/>
                  </a:ln>
                  <a:solidFill>
                    <a:prstClr val="black">
                      <a:hueOff val="0"/>
                      <a:satOff val="0"/>
                      <a:lumOff val="0"/>
                      <a:alphaOff val="0"/>
                    </a:prstClr>
                  </a:solidFill>
                  <a:effectLst/>
                  <a:uLnTx/>
                  <a:uFillTx/>
                  <a:latin typeface="Arial" panose="020B0604020202020204"/>
                  <a:ea typeface="+mn-ea"/>
                  <a:cs typeface="Arial" panose="020B0604020202020204" pitchFamily="34" charset="0"/>
                </a:rPr>
                <a:t>(2)</a:t>
              </a:r>
              <a:endParaRPr kumimoji="0" lang="en-US" sz="2000" b="0" i="0" u="none" strike="noStrike" kern="1200" cap="none" spc="0" normalizeH="0" baseline="0" noProof="0" dirty="0">
                <a:ln>
                  <a:noFill/>
                </a:ln>
                <a:solidFill>
                  <a:prstClr val="black">
                    <a:hueOff val="0"/>
                    <a:satOff val="0"/>
                    <a:lumOff val="0"/>
                    <a:alphaOff val="0"/>
                  </a:prstClr>
                </a:solidFill>
                <a:effectLst/>
                <a:uLnTx/>
                <a:uFillTx/>
                <a:latin typeface="Arial" panose="020B0604020202020204"/>
                <a:ea typeface="+mn-ea"/>
                <a:cs typeface="+mn-cs"/>
              </a:endParaRPr>
            </a:p>
          </p:txBody>
        </p:sp>
      </p:grpSp>
      <p:grpSp>
        <p:nvGrpSpPr>
          <p:cNvPr id="143" name="Group 142">
            <a:extLst>
              <a:ext uri="{FF2B5EF4-FFF2-40B4-BE49-F238E27FC236}">
                <a16:creationId xmlns:a16="http://schemas.microsoft.com/office/drawing/2014/main" id="{CEA16603-5D8B-A94D-B721-4A509CC81A8E}"/>
              </a:ext>
            </a:extLst>
          </p:cNvPr>
          <p:cNvGrpSpPr/>
          <p:nvPr/>
        </p:nvGrpSpPr>
        <p:grpSpPr>
          <a:xfrm>
            <a:off x="7983423" y="1105505"/>
            <a:ext cx="1696234" cy="1608365"/>
            <a:chOff x="3549197" y="787205"/>
            <a:chExt cx="1644635" cy="1644635"/>
          </a:xfrm>
        </p:grpSpPr>
        <p:sp>
          <p:nvSpPr>
            <p:cNvPr id="150" name="Teardrop 149">
              <a:extLst>
                <a:ext uri="{FF2B5EF4-FFF2-40B4-BE49-F238E27FC236}">
                  <a16:creationId xmlns:a16="http://schemas.microsoft.com/office/drawing/2014/main" id="{AE04D2DA-E756-5342-93B1-6424ABBA12CC}"/>
                </a:ext>
              </a:extLst>
            </p:cNvPr>
            <p:cNvSpPr/>
            <p:nvPr/>
          </p:nvSpPr>
          <p:spPr>
            <a:xfrm rot="2700000">
              <a:off x="3549197" y="787205"/>
              <a:ext cx="1644635" cy="1644635"/>
            </a:xfrm>
            <a:prstGeom prst="teardrop">
              <a:avLst>
                <a:gd name="adj" fmla="val 100000"/>
              </a:avLst>
            </a:pr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1" name="Freeform: Shape 33">
              <a:extLst>
                <a:ext uri="{FF2B5EF4-FFF2-40B4-BE49-F238E27FC236}">
                  <a16:creationId xmlns:a16="http://schemas.microsoft.com/office/drawing/2014/main" id="{D0A253C1-2134-7E41-88A6-3D8863319798}"/>
                </a:ext>
              </a:extLst>
            </p:cNvPr>
            <p:cNvSpPr/>
            <p:nvPr/>
          </p:nvSpPr>
          <p:spPr>
            <a:xfrm>
              <a:off x="3604165" y="842219"/>
              <a:ext cx="1534696" cy="1534898"/>
            </a:xfrm>
            <a:custGeom>
              <a:avLst/>
              <a:gdLst>
                <a:gd name="connsiteX0" fmla="*/ 0 w 645166"/>
                <a:gd name="connsiteY0" fmla="*/ 322626 h 645251"/>
                <a:gd name="connsiteX1" fmla="*/ 322583 w 645166"/>
                <a:gd name="connsiteY1" fmla="*/ 0 h 645251"/>
                <a:gd name="connsiteX2" fmla="*/ 645166 w 645166"/>
                <a:gd name="connsiteY2" fmla="*/ 322626 h 645251"/>
                <a:gd name="connsiteX3" fmla="*/ 322583 w 645166"/>
                <a:gd name="connsiteY3" fmla="*/ 645252 h 645251"/>
                <a:gd name="connsiteX4" fmla="*/ 0 w 645166"/>
                <a:gd name="connsiteY4" fmla="*/ 322626 h 645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166" h="645251">
                  <a:moveTo>
                    <a:pt x="0" y="322626"/>
                  </a:moveTo>
                  <a:cubicBezTo>
                    <a:pt x="0" y="144445"/>
                    <a:pt x="144425" y="0"/>
                    <a:pt x="322583" y="0"/>
                  </a:cubicBezTo>
                  <a:cubicBezTo>
                    <a:pt x="500741" y="0"/>
                    <a:pt x="645166" y="144445"/>
                    <a:pt x="645166" y="322626"/>
                  </a:cubicBezTo>
                  <a:cubicBezTo>
                    <a:pt x="645166" y="500807"/>
                    <a:pt x="500741" y="645252"/>
                    <a:pt x="322583" y="645252"/>
                  </a:cubicBezTo>
                  <a:cubicBezTo>
                    <a:pt x="144425" y="645252"/>
                    <a:pt x="0" y="500807"/>
                    <a:pt x="0" y="322626"/>
                  </a:cubicBezTo>
                  <a:close/>
                </a:path>
              </a:pathLst>
            </a:custGeom>
            <a:ln>
              <a:solidFill>
                <a:schemeClr val="bg1"/>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1284" tIns="101086" rIns="100488" bIns="101086" numCol="1" spcCol="1270" anchor="ctr" anchorCtr="0">
              <a:noAutofit/>
            </a:bodyPr>
            <a:lstStyle/>
            <a:p>
              <a:pPr marL="0" lvl="0" indent="0" algn="ctr" defTabSz="311150" rtl="1">
                <a:lnSpc>
                  <a:spcPct val="90000"/>
                </a:lnSpc>
                <a:spcBef>
                  <a:spcPct val="0"/>
                </a:spcBef>
                <a:spcAft>
                  <a:spcPct val="35000"/>
                </a:spcAft>
                <a:buNone/>
              </a:pPr>
              <a:r>
                <a:rPr lang="ar-SA" sz="2000" b="1" kern="1200" dirty="0"/>
                <a:t>السيناريو </a:t>
              </a:r>
            </a:p>
            <a:p>
              <a:pPr marL="0" lvl="0" indent="0" algn="ctr" defTabSz="311150" rtl="1">
                <a:lnSpc>
                  <a:spcPct val="90000"/>
                </a:lnSpc>
                <a:spcBef>
                  <a:spcPct val="0"/>
                </a:spcBef>
                <a:spcAft>
                  <a:spcPct val="35000"/>
                </a:spcAft>
                <a:buNone/>
              </a:pPr>
              <a:r>
                <a:rPr lang="ar-SA" sz="2000" b="1" dirty="0"/>
                <a:t>المحدّث 2</a:t>
              </a:r>
              <a:endParaRPr lang="en-US" sz="2000" b="1" kern="1200" dirty="0"/>
            </a:p>
          </p:txBody>
        </p:sp>
      </p:grpSp>
      <p:grpSp>
        <p:nvGrpSpPr>
          <p:cNvPr id="144" name="Group 143">
            <a:extLst>
              <a:ext uri="{FF2B5EF4-FFF2-40B4-BE49-F238E27FC236}">
                <a16:creationId xmlns:a16="http://schemas.microsoft.com/office/drawing/2014/main" id="{35098FDA-24BE-D842-9BE0-F065FAA12BA0}"/>
              </a:ext>
            </a:extLst>
          </p:cNvPr>
          <p:cNvGrpSpPr/>
          <p:nvPr/>
        </p:nvGrpSpPr>
        <p:grpSpPr>
          <a:xfrm>
            <a:off x="5932796" y="1101032"/>
            <a:ext cx="1644635" cy="1644635"/>
            <a:chOff x="1849662" y="787205"/>
            <a:chExt cx="1644635" cy="1644635"/>
          </a:xfrm>
        </p:grpSpPr>
        <p:sp>
          <p:nvSpPr>
            <p:cNvPr id="148" name="Teardrop 147">
              <a:extLst>
                <a:ext uri="{FF2B5EF4-FFF2-40B4-BE49-F238E27FC236}">
                  <a16:creationId xmlns:a16="http://schemas.microsoft.com/office/drawing/2014/main" id="{1AF1FECD-BBA7-9042-9561-EB2067397285}"/>
                </a:ext>
              </a:extLst>
            </p:cNvPr>
            <p:cNvSpPr/>
            <p:nvPr/>
          </p:nvSpPr>
          <p:spPr>
            <a:xfrm rot="2700000">
              <a:off x="1849662" y="787205"/>
              <a:ext cx="1644635" cy="1644635"/>
            </a:xfrm>
            <a:prstGeom prst="teardrop">
              <a:avLst>
                <a:gd name="adj" fmla="val 100000"/>
              </a:avLst>
            </a:prstGeom>
            <a:solidFill>
              <a:schemeClr val="tx2">
                <a:lumMod val="40000"/>
                <a:lumOff val="6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49" name="Freeform: Shape 36">
              <a:extLst>
                <a:ext uri="{FF2B5EF4-FFF2-40B4-BE49-F238E27FC236}">
                  <a16:creationId xmlns:a16="http://schemas.microsoft.com/office/drawing/2014/main" id="{64B3F73E-9DE4-B04D-9DCF-733F2F7072E4}"/>
                </a:ext>
              </a:extLst>
            </p:cNvPr>
            <p:cNvSpPr/>
            <p:nvPr/>
          </p:nvSpPr>
          <p:spPr>
            <a:xfrm>
              <a:off x="1904631" y="842219"/>
              <a:ext cx="1534696" cy="1534898"/>
            </a:xfrm>
            <a:custGeom>
              <a:avLst/>
              <a:gdLst>
                <a:gd name="connsiteX0" fmla="*/ 0 w 645166"/>
                <a:gd name="connsiteY0" fmla="*/ 322626 h 645251"/>
                <a:gd name="connsiteX1" fmla="*/ 322583 w 645166"/>
                <a:gd name="connsiteY1" fmla="*/ 0 h 645251"/>
                <a:gd name="connsiteX2" fmla="*/ 645166 w 645166"/>
                <a:gd name="connsiteY2" fmla="*/ 322626 h 645251"/>
                <a:gd name="connsiteX3" fmla="*/ 322583 w 645166"/>
                <a:gd name="connsiteY3" fmla="*/ 645252 h 645251"/>
                <a:gd name="connsiteX4" fmla="*/ 0 w 645166"/>
                <a:gd name="connsiteY4" fmla="*/ 322626 h 645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166" h="645251">
                  <a:moveTo>
                    <a:pt x="0" y="322626"/>
                  </a:moveTo>
                  <a:cubicBezTo>
                    <a:pt x="0" y="144445"/>
                    <a:pt x="144425" y="0"/>
                    <a:pt x="322583" y="0"/>
                  </a:cubicBezTo>
                  <a:cubicBezTo>
                    <a:pt x="500741" y="0"/>
                    <a:pt x="645166" y="144445"/>
                    <a:pt x="645166" y="322626"/>
                  </a:cubicBezTo>
                  <a:cubicBezTo>
                    <a:pt x="645166" y="500807"/>
                    <a:pt x="500741" y="645252"/>
                    <a:pt x="322583" y="645252"/>
                  </a:cubicBezTo>
                  <a:cubicBezTo>
                    <a:pt x="144425" y="645252"/>
                    <a:pt x="0" y="500807"/>
                    <a:pt x="0" y="322626"/>
                  </a:cubicBezTo>
                  <a:close/>
                </a:path>
              </a:pathLst>
            </a:custGeom>
            <a:ln>
              <a:solidFill>
                <a:schemeClr val="accent3"/>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1285" tIns="101086" rIns="100487" bIns="101086" numCol="1" spcCol="1270" anchor="ctr" anchorCtr="0">
              <a:noAutofit/>
            </a:bodyPr>
            <a:lstStyle/>
            <a:p>
              <a:pPr marL="0" lvl="0" indent="0" algn="ctr" defTabSz="311150">
                <a:lnSpc>
                  <a:spcPct val="90000"/>
                </a:lnSpc>
                <a:spcBef>
                  <a:spcPct val="0"/>
                </a:spcBef>
                <a:spcAft>
                  <a:spcPct val="35000"/>
                </a:spcAft>
                <a:buNone/>
              </a:pPr>
              <a:r>
                <a:rPr lang="ar-SA" sz="2000" kern="1200" dirty="0"/>
                <a:t>أسئلة</a:t>
              </a:r>
            </a:p>
            <a:p>
              <a:pPr marL="0" lvl="0" indent="0" algn="ctr" defTabSz="311150">
                <a:lnSpc>
                  <a:spcPct val="90000"/>
                </a:lnSpc>
                <a:spcBef>
                  <a:spcPct val="0"/>
                </a:spcBef>
                <a:spcAft>
                  <a:spcPct val="35000"/>
                </a:spcAft>
                <a:buNone/>
              </a:pPr>
              <a:r>
                <a:rPr lang="ar-SA" sz="2000" dirty="0"/>
                <a:t>ومناقشة</a:t>
              </a:r>
            </a:p>
            <a:p>
              <a:pPr marL="0" lvl="0" indent="0" algn="ctr" defTabSz="311150">
                <a:lnSpc>
                  <a:spcPct val="90000"/>
                </a:lnSpc>
                <a:spcBef>
                  <a:spcPct val="0"/>
                </a:spcBef>
                <a:spcAft>
                  <a:spcPct val="35000"/>
                </a:spcAft>
                <a:buNone/>
              </a:pPr>
              <a:r>
                <a:rPr lang="ar-SA" sz="2000" dirty="0"/>
                <a:t>(1)</a:t>
              </a:r>
              <a:endParaRPr lang="en-US" sz="2000" kern="1200" dirty="0"/>
            </a:p>
          </p:txBody>
        </p:sp>
      </p:grpSp>
      <p:grpSp>
        <p:nvGrpSpPr>
          <p:cNvPr id="145" name="Group 144">
            <a:extLst>
              <a:ext uri="{FF2B5EF4-FFF2-40B4-BE49-F238E27FC236}">
                <a16:creationId xmlns:a16="http://schemas.microsoft.com/office/drawing/2014/main" id="{D2928730-EF7E-BB44-8F45-686075B0F348}"/>
              </a:ext>
            </a:extLst>
          </p:cNvPr>
          <p:cNvGrpSpPr/>
          <p:nvPr/>
        </p:nvGrpSpPr>
        <p:grpSpPr>
          <a:xfrm>
            <a:off x="3829064" y="1046309"/>
            <a:ext cx="1644635" cy="1644635"/>
            <a:chOff x="150128" y="787205"/>
            <a:chExt cx="1644635" cy="1644635"/>
          </a:xfrm>
        </p:grpSpPr>
        <p:sp>
          <p:nvSpPr>
            <p:cNvPr id="146" name="Teardrop 145">
              <a:extLst>
                <a:ext uri="{FF2B5EF4-FFF2-40B4-BE49-F238E27FC236}">
                  <a16:creationId xmlns:a16="http://schemas.microsoft.com/office/drawing/2014/main" id="{244B595D-8CC9-1744-BBB2-8BCDDFD71CFB}"/>
                </a:ext>
              </a:extLst>
            </p:cNvPr>
            <p:cNvSpPr/>
            <p:nvPr/>
          </p:nvSpPr>
          <p:spPr>
            <a:xfrm rot="2700000">
              <a:off x="150128" y="787205"/>
              <a:ext cx="1644635" cy="1644635"/>
            </a:xfrm>
            <a:prstGeom prst="teardrop">
              <a:avLst>
                <a:gd name="adj" fmla="val 100000"/>
              </a:avLst>
            </a:pr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47" name="Freeform: Shape 38">
              <a:extLst>
                <a:ext uri="{FF2B5EF4-FFF2-40B4-BE49-F238E27FC236}">
                  <a16:creationId xmlns:a16="http://schemas.microsoft.com/office/drawing/2014/main" id="{D281536F-D71C-3C49-A870-2CAE77F2537A}"/>
                </a:ext>
              </a:extLst>
            </p:cNvPr>
            <p:cNvSpPr/>
            <p:nvPr/>
          </p:nvSpPr>
          <p:spPr>
            <a:xfrm>
              <a:off x="205099" y="842219"/>
              <a:ext cx="1534696" cy="1534898"/>
            </a:xfrm>
            <a:custGeom>
              <a:avLst/>
              <a:gdLst>
                <a:gd name="connsiteX0" fmla="*/ 0 w 645166"/>
                <a:gd name="connsiteY0" fmla="*/ 322626 h 645251"/>
                <a:gd name="connsiteX1" fmla="*/ 322583 w 645166"/>
                <a:gd name="connsiteY1" fmla="*/ 0 h 645251"/>
                <a:gd name="connsiteX2" fmla="*/ 645166 w 645166"/>
                <a:gd name="connsiteY2" fmla="*/ 322626 h 645251"/>
                <a:gd name="connsiteX3" fmla="*/ 322583 w 645166"/>
                <a:gd name="connsiteY3" fmla="*/ 645252 h 645251"/>
                <a:gd name="connsiteX4" fmla="*/ 0 w 645166"/>
                <a:gd name="connsiteY4" fmla="*/ 322626 h 645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166" h="645251">
                  <a:moveTo>
                    <a:pt x="0" y="322626"/>
                  </a:moveTo>
                  <a:cubicBezTo>
                    <a:pt x="0" y="144445"/>
                    <a:pt x="144425" y="0"/>
                    <a:pt x="322583" y="0"/>
                  </a:cubicBezTo>
                  <a:cubicBezTo>
                    <a:pt x="500741" y="0"/>
                    <a:pt x="645166" y="144445"/>
                    <a:pt x="645166" y="322626"/>
                  </a:cubicBezTo>
                  <a:cubicBezTo>
                    <a:pt x="645166" y="500807"/>
                    <a:pt x="500741" y="645252"/>
                    <a:pt x="322583" y="645252"/>
                  </a:cubicBezTo>
                  <a:cubicBezTo>
                    <a:pt x="144425" y="645252"/>
                    <a:pt x="0" y="500807"/>
                    <a:pt x="0" y="322626"/>
                  </a:cubicBezTo>
                  <a:close/>
                </a:path>
              </a:pathLst>
            </a:custGeom>
            <a:ln>
              <a:solidFill>
                <a:schemeClr val="bg1"/>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1284" tIns="101086" rIns="100488" bIns="101086" numCol="1" spcCol="1270" anchor="ctr" anchorCtr="0">
              <a:noAutofit/>
            </a:bodyPr>
            <a:lstStyle/>
            <a:p>
              <a:pPr marL="0" lvl="0" indent="0" algn="ctr" defTabSz="311150" rtl="1">
                <a:lnSpc>
                  <a:spcPct val="90000"/>
                </a:lnSpc>
                <a:spcBef>
                  <a:spcPct val="0"/>
                </a:spcBef>
                <a:spcAft>
                  <a:spcPct val="35000"/>
                </a:spcAft>
                <a:buNone/>
              </a:pPr>
              <a:r>
                <a:rPr lang="ar-SA" sz="2000" b="1" kern="1200" dirty="0"/>
                <a:t>السيناريو 1</a:t>
              </a:r>
              <a:endParaRPr lang="en-US" sz="2000" b="1" kern="1200" dirty="0"/>
            </a:p>
          </p:txBody>
        </p:sp>
      </p:grpSp>
    </p:spTree>
    <p:extLst>
      <p:ext uri="{BB962C8B-B14F-4D97-AF65-F5344CB8AC3E}">
        <p14:creationId xmlns:p14="http://schemas.microsoft.com/office/powerpoint/2010/main" val="3135298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28B917-3229-4660-8749-5FF9B65A80DF}"/>
              </a:ext>
            </a:extLst>
          </p:cNvPr>
          <p:cNvSpPr>
            <a:spLocks noGrp="1"/>
          </p:cNvSpPr>
          <p:nvPr>
            <p:ph type="title"/>
          </p:nvPr>
        </p:nvSpPr>
        <p:spPr/>
        <p:txBody>
          <a:bodyPr>
            <a:normAutofit fontScale="90000"/>
          </a:bodyPr>
          <a:lstStyle/>
          <a:p>
            <a:pPr algn="r" rtl="1"/>
            <a:r>
              <a:rPr lang="ar-SA" dirty="0"/>
              <a:t>أسئلة</a:t>
            </a:r>
            <a:endParaRPr lang="en-US" dirty="0"/>
          </a:p>
        </p:txBody>
      </p:sp>
      <p:sp>
        <p:nvSpPr>
          <p:cNvPr id="4" name="Date Placeholder 3">
            <a:extLst>
              <a:ext uri="{FF2B5EF4-FFF2-40B4-BE49-F238E27FC236}">
                <a16:creationId xmlns:a16="http://schemas.microsoft.com/office/drawing/2014/main" id="{CCA60563-82BF-4B08-B14C-C14FED306855}"/>
              </a:ext>
            </a:extLst>
          </p:cNvPr>
          <p:cNvSpPr>
            <a:spLocks noGrp="1"/>
          </p:cNvSpPr>
          <p:nvPr>
            <p:ph type="dt" sz="half" idx="10"/>
          </p:nvPr>
        </p:nvSpPr>
        <p:spPr>
          <a:xfrm>
            <a:off x="3081568" y="6570418"/>
            <a:ext cx="3769418" cy="365125"/>
          </a:xfrm>
        </p:spPr>
        <p:txBody>
          <a:bodyPr/>
          <a:lstStyle/>
          <a:p>
            <a:pPr algn="r" rtl="1"/>
            <a:r>
              <a:rPr lang="ar-SA" dirty="0"/>
              <a:t>19 كانون الأول/ديسمبر 2020</a:t>
            </a:r>
            <a:endParaRPr lang="en-US" dirty="0"/>
          </a:p>
        </p:txBody>
      </p:sp>
      <p:pic>
        <p:nvPicPr>
          <p:cNvPr id="7" name="Picture 6">
            <a:extLst>
              <a:ext uri="{FF2B5EF4-FFF2-40B4-BE49-F238E27FC236}">
                <a16:creationId xmlns:a16="http://schemas.microsoft.com/office/drawing/2014/main" id="{98436417-AA2B-426E-B5FF-2EF63BBFAA85}"/>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3243493" y="1576385"/>
            <a:ext cx="3136393" cy="3823521"/>
          </a:xfrm>
          <a:prstGeom prst="rect">
            <a:avLst/>
          </a:prstGeom>
        </p:spPr>
      </p:pic>
      <p:sp>
        <p:nvSpPr>
          <p:cNvPr id="8" name="TextBox 7">
            <a:extLst>
              <a:ext uri="{FF2B5EF4-FFF2-40B4-BE49-F238E27FC236}">
                <a16:creationId xmlns:a16="http://schemas.microsoft.com/office/drawing/2014/main" id="{D904E6CB-1E3F-4FE9-BBE9-86C1A7BC0133}"/>
              </a:ext>
            </a:extLst>
          </p:cNvPr>
          <p:cNvSpPr txBox="1"/>
          <p:nvPr/>
        </p:nvSpPr>
        <p:spPr>
          <a:xfrm>
            <a:off x="6026629" y="2210874"/>
            <a:ext cx="2255746" cy="2554545"/>
          </a:xfrm>
          <a:prstGeom prst="rect">
            <a:avLst/>
          </a:prstGeom>
          <a:noFill/>
        </p:spPr>
        <p:txBody>
          <a:bodyPr wrap="none" rtlCol="0">
            <a:spAutoFit/>
          </a:bodyPr>
          <a:lstStyle/>
          <a:p>
            <a:pPr algn="r" rtl="1">
              <a:buClr>
                <a:srgbClr val="DD8047"/>
              </a:buClr>
              <a:buSzPct val="60000"/>
            </a:pPr>
            <a:r>
              <a:rPr lang="ar-SA" sz="4000" b="1" dirty="0">
                <a:solidFill>
                  <a:srgbClr val="0070C0"/>
                </a:solidFill>
                <a:latin typeface="+mj-lt"/>
                <a:cs typeface="Calibri" panose="020F0502020204030204" pitchFamily="34" charset="0"/>
              </a:rPr>
              <a:t>أي أسئلة</a:t>
            </a:r>
          </a:p>
          <a:p>
            <a:pPr algn="r" rtl="1">
              <a:buClr>
                <a:srgbClr val="DD8047"/>
              </a:buClr>
              <a:buSzPct val="60000"/>
            </a:pPr>
            <a:r>
              <a:rPr lang="ar-SA" sz="4000" b="1" dirty="0">
                <a:solidFill>
                  <a:srgbClr val="0070C0"/>
                </a:solidFill>
                <a:latin typeface="+mj-lt"/>
                <a:cs typeface="Calibri" panose="020F0502020204030204" pitchFamily="34" charset="0"/>
              </a:rPr>
              <a:t>قد تُطرح </a:t>
            </a:r>
          </a:p>
          <a:p>
            <a:pPr algn="r" rtl="1">
              <a:buClr>
                <a:srgbClr val="DD8047"/>
              </a:buClr>
              <a:buSzPct val="60000"/>
            </a:pPr>
            <a:r>
              <a:rPr lang="ar-SA" sz="4000" b="1" dirty="0">
                <a:solidFill>
                  <a:srgbClr val="0070C0"/>
                </a:solidFill>
                <a:latin typeface="+mj-lt"/>
                <a:cs typeface="Calibri" panose="020F0502020204030204" pitchFamily="34" charset="0"/>
              </a:rPr>
              <a:t>قبل</a:t>
            </a:r>
          </a:p>
          <a:p>
            <a:pPr algn="r" rtl="1">
              <a:buClr>
                <a:srgbClr val="DD8047"/>
              </a:buClr>
              <a:buSzPct val="60000"/>
            </a:pPr>
            <a:r>
              <a:rPr lang="ar-SA" sz="4000" b="1" dirty="0">
                <a:solidFill>
                  <a:srgbClr val="0070C0"/>
                </a:solidFill>
                <a:latin typeface="+mj-lt"/>
                <a:cs typeface="Calibri" panose="020F0502020204030204" pitchFamily="34" charset="0"/>
              </a:rPr>
              <a:t>بدء التمرين </a:t>
            </a:r>
            <a:endParaRPr lang="en-US" sz="4000" b="1" dirty="0">
              <a:solidFill>
                <a:srgbClr val="0070C0"/>
              </a:solidFill>
              <a:latin typeface="+mj-lt"/>
              <a:cs typeface="Calibri" panose="020F0502020204030204" pitchFamily="34" charset="0"/>
            </a:endParaRPr>
          </a:p>
        </p:txBody>
      </p:sp>
    </p:spTree>
    <p:extLst>
      <p:ext uri="{BB962C8B-B14F-4D97-AF65-F5344CB8AC3E}">
        <p14:creationId xmlns:p14="http://schemas.microsoft.com/office/powerpoint/2010/main" val="28510025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2D47E34-2AFC-4195-AEFD-7B181C94227E}"/>
              </a:ext>
            </a:extLst>
          </p:cNvPr>
          <p:cNvPicPr>
            <a:picLocks noChangeAspect="1"/>
          </p:cNvPicPr>
          <p:nvPr/>
        </p:nvPicPr>
        <p:blipFill>
          <a:blip r:embed="rId2">
            <a:extLst>
              <a:ext uri="{28A0092B-C50C-407E-A947-70E740481C1C}">
                <a14:useLocalDpi xmlns:a14="http://schemas.microsoft.com/office/drawing/2010/main"/>
              </a:ext>
            </a:extLst>
          </a:blip>
          <a:srcRect/>
          <a:stretch/>
        </p:blipFill>
        <p:spPr>
          <a:xfrm>
            <a:off x="2" y="0"/>
            <a:ext cx="12191998" cy="6857999"/>
          </a:xfrm>
          <a:prstGeom prst="rect">
            <a:avLst/>
          </a:prstGeom>
        </p:spPr>
      </p:pic>
      <p:sp>
        <p:nvSpPr>
          <p:cNvPr id="5" name="Title 1">
            <a:extLst>
              <a:ext uri="{FF2B5EF4-FFF2-40B4-BE49-F238E27FC236}">
                <a16:creationId xmlns:a16="http://schemas.microsoft.com/office/drawing/2014/main" id="{4A31D9F2-2B61-4C65-9448-4FDEE9FB5005}"/>
              </a:ext>
            </a:extLst>
          </p:cNvPr>
          <p:cNvSpPr>
            <a:spLocks noGrp="1"/>
          </p:cNvSpPr>
          <p:nvPr>
            <p:ph type="ctrTitle"/>
          </p:nvPr>
        </p:nvSpPr>
        <p:spPr>
          <a:xfrm>
            <a:off x="-1447800" y="2626924"/>
            <a:ext cx="6096000" cy="2186798"/>
          </a:xfrm>
        </p:spPr>
        <p:txBody>
          <a:bodyPr>
            <a:noAutofit/>
          </a:bodyPr>
          <a:lstStyle/>
          <a:p>
            <a:pPr algn="r" rtl="1"/>
            <a:r>
              <a:rPr lang="ar-SA" sz="4400" b="1" dirty="0">
                <a:solidFill>
                  <a:schemeClr val="bg1"/>
                </a:solidFill>
                <a:latin typeface="Arial" panose="020B0604020202020204" pitchFamily="34" charset="0"/>
                <a:cs typeface="Arial" panose="020B0604020202020204" pitchFamily="34" charset="0"/>
              </a:rPr>
              <a:t>فيروس كورونا المستجد </a:t>
            </a:r>
            <a:br>
              <a:rPr lang="en-US" sz="4400" b="1" dirty="0">
                <a:solidFill>
                  <a:schemeClr val="bg1"/>
                </a:solidFill>
                <a:latin typeface="Arial" panose="020B0604020202020204" pitchFamily="34" charset="0"/>
                <a:cs typeface="Arial" panose="020B0604020202020204" pitchFamily="34" charset="0"/>
              </a:rPr>
            </a:br>
            <a:r>
              <a:rPr lang="ar-SA" sz="4400" b="1" dirty="0">
                <a:solidFill>
                  <a:schemeClr val="bg1"/>
                </a:solidFill>
                <a:latin typeface="Arial" panose="020B0604020202020204" pitchFamily="34" charset="0"/>
                <a:cs typeface="Arial" panose="020B0604020202020204" pitchFamily="34" charset="0"/>
              </a:rPr>
              <a:t>كوفيد-19</a:t>
            </a:r>
            <a:br>
              <a:rPr lang="en-US" sz="4400" b="1" dirty="0">
                <a:solidFill>
                  <a:schemeClr val="bg1"/>
                </a:solidFill>
                <a:latin typeface="Arial" panose="020B0604020202020204" pitchFamily="34" charset="0"/>
                <a:cs typeface="Arial" panose="020B0604020202020204" pitchFamily="34" charset="0"/>
              </a:rPr>
            </a:br>
            <a:endParaRPr lang="en-US" sz="2000" dirty="0">
              <a:solidFill>
                <a:schemeClr val="bg1"/>
              </a:solidFill>
              <a:latin typeface="Arial" panose="020B0604020202020204" pitchFamily="34" charset="0"/>
              <a:cs typeface="Arial" panose="020B0604020202020204" pitchFamily="34" charset="0"/>
            </a:endParaRPr>
          </a:p>
        </p:txBody>
      </p:sp>
      <p:sp>
        <p:nvSpPr>
          <p:cNvPr id="6" name="Subtitle 2">
            <a:extLst>
              <a:ext uri="{FF2B5EF4-FFF2-40B4-BE49-F238E27FC236}">
                <a16:creationId xmlns:a16="http://schemas.microsoft.com/office/drawing/2014/main" id="{7CDBE3B2-F9E5-4D1D-88B4-8E95F442DF66}"/>
              </a:ext>
            </a:extLst>
          </p:cNvPr>
          <p:cNvSpPr>
            <a:spLocks noGrp="1"/>
          </p:cNvSpPr>
          <p:nvPr>
            <p:ph type="subTitle" idx="1"/>
          </p:nvPr>
        </p:nvSpPr>
        <p:spPr>
          <a:xfrm>
            <a:off x="4190243" y="4756628"/>
            <a:ext cx="4306277" cy="1065066"/>
          </a:xfrm>
        </p:spPr>
        <p:txBody>
          <a:bodyPr/>
          <a:lstStyle/>
          <a:p>
            <a:r>
              <a:rPr lang="ar-SA" sz="3600" b="1" dirty="0">
                <a:solidFill>
                  <a:srgbClr val="0092CB"/>
                </a:solidFill>
              </a:rPr>
              <a:t>اسم البلد</a:t>
            </a:r>
            <a:endParaRPr lang="en-US" sz="3600" dirty="0">
              <a:solidFill>
                <a:srgbClr val="0092CB"/>
              </a:solidFill>
            </a:endParaRPr>
          </a:p>
          <a:p>
            <a:r>
              <a:rPr lang="ar-SA" sz="2000" b="1" dirty="0">
                <a:solidFill>
                  <a:srgbClr val="0092CB"/>
                </a:solidFill>
              </a:rPr>
              <a:t>التاريخ والمكان</a:t>
            </a:r>
            <a:endParaRPr lang="en-US" sz="2000" dirty="0">
              <a:solidFill>
                <a:srgbClr val="0092CB"/>
              </a:solidFill>
            </a:endParaRPr>
          </a:p>
        </p:txBody>
      </p:sp>
      <p:pic>
        <p:nvPicPr>
          <p:cNvPr id="8" name="Picture 7">
            <a:extLst>
              <a:ext uri="{FF2B5EF4-FFF2-40B4-BE49-F238E27FC236}">
                <a16:creationId xmlns:a16="http://schemas.microsoft.com/office/drawing/2014/main" id="{D47B402B-BD57-4472-BF3B-B56FBA6AF439}"/>
              </a:ext>
            </a:extLst>
          </p:cNvPr>
          <p:cNvPicPr/>
          <p:nvPr/>
        </p:nvPicPr>
        <p:blipFill>
          <a:blip r:embed="rId3">
            <a:extLst>
              <a:ext uri="{28A0092B-C50C-407E-A947-70E740481C1C}">
                <a14:useLocalDpi xmlns:a14="http://schemas.microsoft.com/office/drawing/2010/main" val="0"/>
              </a:ext>
            </a:extLst>
          </a:blip>
          <a:srcRect t="1500" b="1500"/>
          <a:stretch/>
        </p:blipFill>
        <p:spPr bwMode="auto">
          <a:xfrm>
            <a:off x="133370" y="6317181"/>
            <a:ext cx="1290701" cy="411425"/>
          </a:xfrm>
          <a:prstGeom prst="rect">
            <a:avLst/>
          </a:prstGeom>
          <a:ln>
            <a:noFill/>
          </a:ln>
          <a:extLst>
            <a:ext uri="{53640926-AAD7-44D8-BBD7-CCE9431645EC}">
              <a14:shadowObscured xmlns:a14="http://schemas.microsoft.com/office/drawing/2010/main"/>
            </a:ext>
          </a:extLst>
        </p:spPr>
      </p:pic>
      <p:pic>
        <p:nvPicPr>
          <p:cNvPr id="9" name="Picture 8">
            <a:extLst>
              <a:ext uri="{FF2B5EF4-FFF2-40B4-BE49-F238E27FC236}">
                <a16:creationId xmlns:a16="http://schemas.microsoft.com/office/drawing/2014/main" id="{ABA7E4D0-D402-4FA8-9F2E-21155B264FF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0906124" y="6329160"/>
            <a:ext cx="1285873" cy="387468"/>
          </a:xfrm>
          <a:prstGeom prst="rect">
            <a:avLst/>
          </a:prstGeom>
        </p:spPr>
      </p:pic>
      <p:pic>
        <p:nvPicPr>
          <p:cNvPr id="11" name="Picture 10">
            <a:extLst>
              <a:ext uri="{FF2B5EF4-FFF2-40B4-BE49-F238E27FC236}">
                <a16:creationId xmlns:a16="http://schemas.microsoft.com/office/drawing/2014/main" id="{36AF0388-E07F-4509-9418-2BF27CB8EE54}"/>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467114" y="6099893"/>
            <a:ext cx="1606232" cy="694361"/>
          </a:xfrm>
          <a:prstGeom prst="rect">
            <a:avLst/>
          </a:prstGeom>
        </p:spPr>
      </p:pic>
      <p:sp>
        <p:nvSpPr>
          <p:cNvPr id="2" name="Rectangle 1">
            <a:extLst>
              <a:ext uri="{FF2B5EF4-FFF2-40B4-BE49-F238E27FC236}">
                <a16:creationId xmlns:a16="http://schemas.microsoft.com/office/drawing/2014/main" id="{44387F8E-568D-4C6A-AF17-B043BD6B6BC8}"/>
              </a:ext>
            </a:extLst>
          </p:cNvPr>
          <p:cNvSpPr/>
          <p:nvPr/>
        </p:nvSpPr>
        <p:spPr>
          <a:xfrm>
            <a:off x="5923219" y="3720323"/>
            <a:ext cx="6096000" cy="830997"/>
          </a:xfrm>
          <a:prstGeom prst="rect">
            <a:avLst/>
          </a:prstGeom>
        </p:spPr>
        <p:txBody>
          <a:bodyPr wrap="square">
            <a:spAutoFit/>
          </a:bodyPr>
          <a:lstStyle/>
          <a:p>
            <a:pPr lvl="0" algn="r" rtl="1"/>
            <a:r>
              <a:rPr lang="ar-SA" sz="2400" b="1" dirty="0">
                <a:solidFill>
                  <a:srgbClr val="D86422"/>
                </a:solidFill>
                <a:latin typeface="Arial" panose="020B0604020202020204" pitchFamily="34" charset="0"/>
                <a:cs typeface="Arial" panose="020B0604020202020204" pitchFamily="34" charset="0"/>
              </a:rPr>
              <a:t>تمرين المحاكاة المتعلق</a:t>
            </a:r>
            <a:endParaRPr lang="en-US" sz="2400" b="1" dirty="0">
              <a:solidFill>
                <a:srgbClr val="D86422"/>
              </a:solidFill>
              <a:latin typeface="Arial" panose="020B0604020202020204" pitchFamily="34" charset="0"/>
              <a:cs typeface="Arial" panose="020B0604020202020204" pitchFamily="34" charset="0"/>
            </a:endParaRPr>
          </a:p>
          <a:p>
            <a:pPr lvl="0" algn="r" rtl="1"/>
            <a:r>
              <a:rPr lang="ar-SA" sz="2400" b="1" dirty="0">
                <a:solidFill>
                  <a:srgbClr val="D86422"/>
                </a:solidFill>
                <a:latin typeface="Arial" panose="020B0604020202020204" pitchFamily="34" charset="0"/>
                <a:cs typeface="Arial" panose="020B0604020202020204" pitchFamily="34" charset="0"/>
              </a:rPr>
              <a:t>بالخطة الوطنية لتوزيع اللقاحات والتطعيم</a:t>
            </a:r>
            <a:endParaRPr lang="en-US" sz="2400" dirty="0">
              <a:solidFill>
                <a:srgbClr val="D86422"/>
              </a:solidFill>
            </a:endParaRPr>
          </a:p>
        </p:txBody>
      </p:sp>
    </p:spTree>
    <p:extLst>
      <p:ext uri="{BB962C8B-B14F-4D97-AF65-F5344CB8AC3E}">
        <p14:creationId xmlns:p14="http://schemas.microsoft.com/office/powerpoint/2010/main" val="26477487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a:xfrm>
            <a:off x="8305800" y="26349"/>
            <a:ext cx="10984761" cy="581340"/>
          </a:xfrm>
        </p:spPr>
        <p:txBody>
          <a:bodyPr>
            <a:normAutofit fontScale="90000"/>
          </a:bodyPr>
          <a:lstStyle/>
          <a:p>
            <a:r>
              <a:rPr lang="ar-SA" dirty="0"/>
              <a:t>الجلسة 1أ من السيناريو</a:t>
            </a:r>
            <a:endParaRPr lang="en-US" dirty="0"/>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a:xfrm>
            <a:off x="5481868" y="6560893"/>
            <a:ext cx="1490432" cy="365125"/>
          </a:xfrm>
        </p:spPr>
        <p:txBody>
          <a:bodyPr/>
          <a:lstStyle/>
          <a:p>
            <a:pPr algn="r" rtl="1"/>
            <a:r>
              <a:rPr lang="ar-SA" sz="1000" dirty="0"/>
              <a:t>19 كانون الأول/ديسمبر 2020</a:t>
            </a:r>
            <a:endParaRPr lang="en-US" sz="1000" dirty="0"/>
          </a:p>
        </p:txBody>
      </p:sp>
      <p:sp>
        <p:nvSpPr>
          <p:cNvPr id="7" name="Content Placeholder 3">
            <a:extLst>
              <a:ext uri="{FF2B5EF4-FFF2-40B4-BE49-F238E27FC236}">
                <a16:creationId xmlns:a16="http://schemas.microsoft.com/office/drawing/2014/main" id="{CA32754F-DBC8-44F2-8D71-5E44FE1295AC}"/>
              </a:ext>
            </a:extLst>
          </p:cNvPr>
          <p:cNvSpPr>
            <a:spLocks noGrp="1"/>
          </p:cNvSpPr>
          <p:nvPr>
            <p:ph idx="1"/>
          </p:nvPr>
        </p:nvSpPr>
        <p:spPr>
          <a:xfrm>
            <a:off x="5582466" y="845893"/>
            <a:ext cx="6384991" cy="5715000"/>
          </a:xfrm>
          <a:solidFill>
            <a:schemeClr val="tx2">
              <a:lumMod val="20000"/>
              <a:lumOff val="80000"/>
            </a:schemeClr>
          </a:solidFill>
        </p:spPr>
        <p:txBody>
          <a:bodyPr anchor="ctr">
            <a:noAutofit/>
          </a:bodyPr>
          <a:lstStyle/>
          <a:p>
            <a:pPr marL="0" indent="0" algn="r" rtl="1">
              <a:buNone/>
            </a:pPr>
            <a:r>
              <a:rPr lang="ar-SA" sz="1800" b="1" dirty="0">
                <a:latin typeface="Arial"/>
                <a:cs typeface="Arial"/>
              </a:rPr>
              <a:t>اللقاحات التي تسنى تطويرها وأصبحت متاحة</a:t>
            </a:r>
            <a:endParaRPr lang="en-GB" sz="1800" b="1" dirty="0">
              <a:latin typeface="Arial"/>
              <a:cs typeface="Arial"/>
            </a:endParaRPr>
          </a:p>
          <a:p>
            <a:pPr algn="r" rtl="1"/>
            <a:r>
              <a:rPr lang="ar-SA" sz="1800" dirty="0">
                <a:latin typeface="Arial"/>
                <a:cs typeface="Arial"/>
              </a:rPr>
              <a:t>استكملت التجارب السريرية بالنسبة لثلاثة لقاحات مرشحة (اللقاحات "ألف" و"باء" و"جيم")، وهي جاهزة للاستخدام</a:t>
            </a:r>
          </a:p>
          <a:p>
            <a:pPr algn="r" rtl="1"/>
            <a:r>
              <a:rPr lang="ar-SA" sz="1800" dirty="0">
                <a:latin typeface="Arial"/>
                <a:cs typeface="Arial"/>
              </a:rPr>
              <a:t>لدى جميع اللقاحات فعالية مماثلة تتراوح ما بين 70 و90 في المائة</a:t>
            </a:r>
          </a:p>
          <a:p>
            <a:pPr algn="r" rtl="1"/>
            <a:r>
              <a:rPr lang="ar-SA" sz="1800" dirty="0">
                <a:latin typeface="Arial"/>
                <a:cs typeface="Arial"/>
              </a:rPr>
              <a:t>هناك لقاحان من نوع الحمض النووي الريبي الرسول، وسيتطلبان درجة حرارة تخزين تتراوح ما بين -70 و -80 درجة مئوية، في حين يمكن تخزين اللقاح "جيم" في درجات حرارة التبريد القياسية (من 2 إلى 8 درجات مئوية) لمدة تصل إلى ستة أشهر.</a:t>
            </a:r>
            <a:endParaRPr lang="en-GB" sz="1800" dirty="0">
              <a:latin typeface="Arial"/>
              <a:cs typeface="Arial"/>
            </a:endParaRPr>
          </a:p>
          <a:p>
            <a:pPr algn="r" rtl="1"/>
            <a:r>
              <a:rPr lang="ar-SA" sz="1800" dirty="0">
                <a:latin typeface="Arial"/>
                <a:cs typeface="Arial"/>
              </a:rPr>
              <a:t>يضطلع مرفق </a:t>
            </a:r>
            <a:r>
              <a:rPr lang="ar-SA" sz="1800" dirty="0" err="1">
                <a:latin typeface="Arial"/>
                <a:cs typeface="Arial"/>
              </a:rPr>
              <a:t>كوفاكس</a:t>
            </a:r>
            <a:r>
              <a:rPr lang="ar-SA" sz="1800" dirty="0">
                <a:latin typeface="Arial"/>
                <a:cs typeface="Arial"/>
              </a:rPr>
              <a:t> بتنسيق إمدادات اللقاح وسيخصص اللقاح على موجات</a:t>
            </a:r>
            <a:r>
              <a:rPr lang="en-GB" sz="1800" dirty="0">
                <a:latin typeface="Arial"/>
                <a:cs typeface="Arial"/>
              </a:rPr>
              <a:t>. </a:t>
            </a:r>
            <a:endParaRPr lang="en-US" sz="1800" dirty="0"/>
          </a:p>
          <a:p>
            <a:pPr marL="0" indent="0" algn="r" rtl="1">
              <a:buNone/>
            </a:pPr>
            <a:r>
              <a:rPr lang="ar-SA" sz="1800" b="1" dirty="0">
                <a:latin typeface="Arial"/>
                <a:cs typeface="Arial"/>
              </a:rPr>
              <a:t>المرحلة 1 أ: </a:t>
            </a:r>
            <a:r>
              <a:rPr lang="ar-SA" sz="1800" dirty="0">
                <a:latin typeface="Arial"/>
                <a:cs typeface="Arial"/>
              </a:rPr>
              <a:t>يُخصّص بشكل متناسب لجميع البلدان المشاركة لما يصل إلى 3 في المائة من السكان المحليين.</a:t>
            </a:r>
            <a:endParaRPr lang="en-US" sz="1800" dirty="0"/>
          </a:p>
          <a:p>
            <a:pPr marL="0" indent="0" algn="r" rtl="1">
              <a:buNone/>
            </a:pPr>
            <a:r>
              <a:rPr lang="ar-SA" sz="1800" b="1" dirty="0">
                <a:latin typeface="Arial"/>
                <a:cs typeface="Arial"/>
              </a:rPr>
              <a:t>المرحلة 1 ب: </a:t>
            </a:r>
            <a:r>
              <a:rPr lang="ar-SA" sz="1800" dirty="0">
                <a:latin typeface="Arial"/>
                <a:cs typeface="Arial"/>
              </a:rPr>
              <a:t>ستتلقى البلدان جرعات إضافية لتغطية ما مجموعه 20 في المائة من سكانها (على شكل شرائح).</a:t>
            </a:r>
            <a:endParaRPr lang="en-US" sz="1800" dirty="0">
              <a:latin typeface="Arial"/>
              <a:cs typeface="Arial"/>
            </a:endParaRPr>
          </a:p>
          <a:p>
            <a:pPr marL="0" indent="0" algn="r" rtl="1">
              <a:buNone/>
            </a:pPr>
            <a:r>
              <a:rPr lang="ar-SA" sz="1800" b="1" dirty="0">
                <a:latin typeface="Arial"/>
                <a:cs typeface="Arial"/>
              </a:rPr>
              <a:t>المرحلة 2: </a:t>
            </a:r>
            <a:r>
              <a:rPr lang="ar-SA" sz="1800" dirty="0">
                <a:latin typeface="Arial"/>
                <a:cs typeface="Arial"/>
              </a:rPr>
              <a:t>ستتلقى البلدان جرعات لتطعيم نسبة تتجاوز نسبة 20 في المائة الأولية من سكانها.</a:t>
            </a:r>
          </a:p>
        </p:txBody>
      </p:sp>
      <p:sp>
        <p:nvSpPr>
          <p:cNvPr id="12" name="Freeform: Shape 11">
            <a:extLst>
              <a:ext uri="{FF2B5EF4-FFF2-40B4-BE49-F238E27FC236}">
                <a16:creationId xmlns:a16="http://schemas.microsoft.com/office/drawing/2014/main" id="{50516569-93BF-4AED-A5A6-4A963D0D6747}"/>
              </a:ext>
            </a:extLst>
          </p:cNvPr>
          <p:cNvSpPr/>
          <p:nvPr/>
        </p:nvSpPr>
        <p:spPr>
          <a:xfrm flipH="1" flipV="1">
            <a:off x="0" y="-18660"/>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solidFill>
            <a:schemeClr val="accent1"/>
          </a:solidFill>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31580723-2FFC-4BAE-A75A-2A08941F5213}"/>
              </a:ext>
            </a:extLst>
          </p:cNvPr>
          <p:cNvSpPr/>
          <p:nvPr/>
        </p:nvSpPr>
        <p:spPr>
          <a:xfrm flipH="1" flipV="1">
            <a:off x="0"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EFEC42E4-D28A-4D70-8CEF-0771D74B8BD4}"/>
              </a:ext>
            </a:extLst>
          </p:cNvPr>
          <p:cNvSpPr txBox="1"/>
          <p:nvPr/>
        </p:nvSpPr>
        <p:spPr>
          <a:xfrm>
            <a:off x="649945" y="9083"/>
            <a:ext cx="1212191" cy="400110"/>
          </a:xfrm>
          <a:prstGeom prst="rect">
            <a:avLst/>
          </a:prstGeom>
          <a:noFill/>
        </p:spPr>
        <p:txBody>
          <a:bodyPr wrap="none" rtlCol="0">
            <a:spAutoFit/>
          </a:bodyPr>
          <a:lstStyle/>
          <a:p>
            <a:pPr>
              <a:spcBef>
                <a:spcPts val="700"/>
              </a:spcBef>
              <a:buClr>
                <a:srgbClr val="DD8047"/>
              </a:buClr>
              <a:buSzPct val="60000"/>
            </a:pPr>
            <a:r>
              <a:rPr lang="ar-SA" sz="2000" b="1" dirty="0">
                <a:solidFill>
                  <a:schemeClr val="bg1"/>
                </a:solidFill>
                <a:latin typeface="Arial Black" panose="020B0A04020102020204" pitchFamily="34" charset="0"/>
              </a:rPr>
              <a:t>المحاكاة فقط</a:t>
            </a:r>
            <a:endParaRPr lang="en-US" sz="2000" b="1" dirty="0">
              <a:solidFill>
                <a:schemeClr val="bg1"/>
              </a:solidFill>
              <a:latin typeface="Arial Black" panose="020B0A04020102020204" pitchFamily="34" charset="0"/>
            </a:endParaRPr>
          </a:p>
        </p:txBody>
      </p:sp>
      <p:pic>
        <p:nvPicPr>
          <p:cNvPr id="6" name="Image 5">
            <a:extLst>
              <a:ext uri="{FF2B5EF4-FFF2-40B4-BE49-F238E27FC236}">
                <a16:creationId xmlns:a16="http://schemas.microsoft.com/office/drawing/2014/main" id="{3779A941-28E4-451E-837B-9C461D7766F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24543" y="1423120"/>
            <a:ext cx="4625907" cy="3085489"/>
          </a:xfrm>
          <a:prstGeom prst="rect">
            <a:avLst/>
          </a:prstGeom>
        </p:spPr>
      </p:pic>
    </p:spTree>
    <p:extLst>
      <p:ext uri="{BB962C8B-B14F-4D97-AF65-F5344CB8AC3E}">
        <p14:creationId xmlns:p14="http://schemas.microsoft.com/office/powerpoint/2010/main" val="2098659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a:xfrm>
            <a:off x="1248155" y="0"/>
            <a:ext cx="10515600" cy="581340"/>
          </a:xfrm>
        </p:spPr>
        <p:txBody>
          <a:bodyPr>
            <a:normAutofit fontScale="90000"/>
          </a:bodyPr>
          <a:lstStyle/>
          <a:p>
            <a:pPr algn="r" rtl="1"/>
            <a:r>
              <a:rPr lang="ar-SA" dirty="0"/>
              <a:t>الجلسة 1أ من المناقشة</a:t>
            </a:r>
            <a:endParaRPr lang="en-US" dirty="0"/>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a:xfrm>
            <a:off x="5481868" y="6708876"/>
            <a:ext cx="1538057" cy="217141"/>
          </a:xfrm>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SA" sz="10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19 كانون الأول/ديسمبر 2020</a:t>
            </a:r>
            <a:endParaRPr kumimoji="0" lang="en-US" sz="10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5" name="Content Placeholder 4">
            <a:extLst>
              <a:ext uri="{FF2B5EF4-FFF2-40B4-BE49-F238E27FC236}">
                <a16:creationId xmlns:a16="http://schemas.microsoft.com/office/drawing/2014/main" id="{3E1A5D3E-4752-4F3C-9F21-38026AD79FBF}"/>
              </a:ext>
            </a:extLst>
          </p:cNvPr>
          <p:cNvSpPr>
            <a:spLocks noGrp="1"/>
          </p:cNvSpPr>
          <p:nvPr>
            <p:ph idx="1"/>
          </p:nvPr>
        </p:nvSpPr>
        <p:spPr>
          <a:xfrm>
            <a:off x="230888" y="633550"/>
            <a:ext cx="11532867" cy="581340"/>
          </a:xfrm>
        </p:spPr>
        <p:txBody>
          <a:bodyPr>
            <a:normAutofit fontScale="85000" lnSpcReduction="10000"/>
          </a:bodyPr>
          <a:lstStyle/>
          <a:p>
            <a:pPr marL="0" indent="0" algn="r" rtl="1">
              <a:buNone/>
            </a:pPr>
            <a:r>
              <a:rPr lang="ar-SA" sz="2600" b="1" dirty="0">
                <a:solidFill>
                  <a:schemeClr val="accent3"/>
                </a:solidFill>
              </a:rPr>
              <a:t>تنفيذ استراتيجية من الاستراتيجيات لتحديد الأولويات والتوزيع العادل استناداً إلى المعلومات المقدمة والأسئلة الواردة أدناه</a:t>
            </a:r>
            <a:r>
              <a:rPr lang="en-US" sz="2600" b="1" dirty="0">
                <a:solidFill>
                  <a:schemeClr val="accent3"/>
                </a:solidFill>
              </a:rPr>
              <a:t>:</a:t>
            </a:r>
            <a:endParaRPr lang="en-GB" sz="2000" b="1" dirty="0"/>
          </a:p>
        </p:txBody>
      </p:sp>
      <p:grpSp>
        <p:nvGrpSpPr>
          <p:cNvPr id="13" name="Group 12">
            <a:extLst>
              <a:ext uri="{FF2B5EF4-FFF2-40B4-BE49-F238E27FC236}">
                <a16:creationId xmlns:a16="http://schemas.microsoft.com/office/drawing/2014/main" id="{15EE2088-BD4F-4BAE-ABA9-484261EA79F0}"/>
              </a:ext>
            </a:extLst>
          </p:cNvPr>
          <p:cNvGrpSpPr/>
          <p:nvPr/>
        </p:nvGrpSpPr>
        <p:grpSpPr>
          <a:xfrm>
            <a:off x="10171197" y="5880140"/>
            <a:ext cx="2020803" cy="749356"/>
            <a:chOff x="9978391" y="5342554"/>
            <a:chExt cx="2020803" cy="749356"/>
          </a:xfrm>
        </p:grpSpPr>
        <p:pic>
          <p:nvPicPr>
            <p:cNvPr id="11" name="Picture 10">
              <a:extLst>
                <a:ext uri="{FF2B5EF4-FFF2-40B4-BE49-F238E27FC236}">
                  <a16:creationId xmlns:a16="http://schemas.microsoft.com/office/drawing/2014/main" id="{09E70DA5-C3AC-496B-B01A-9B1A2FF5DBA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978391" y="5342554"/>
              <a:ext cx="784098" cy="749356"/>
            </a:xfrm>
            <a:prstGeom prst="rect">
              <a:avLst/>
            </a:prstGeom>
          </p:spPr>
        </p:pic>
        <p:sp>
          <p:nvSpPr>
            <p:cNvPr id="12" name="TextBox 11">
              <a:extLst>
                <a:ext uri="{FF2B5EF4-FFF2-40B4-BE49-F238E27FC236}">
                  <a16:creationId xmlns:a16="http://schemas.microsoft.com/office/drawing/2014/main" id="{25323312-3B7C-4616-A796-F8C472B6F72E}"/>
                </a:ext>
              </a:extLst>
            </p:cNvPr>
            <p:cNvSpPr txBox="1"/>
            <p:nvPr/>
          </p:nvSpPr>
          <p:spPr>
            <a:xfrm>
              <a:off x="10811048" y="5522976"/>
              <a:ext cx="1188146" cy="461665"/>
            </a:xfrm>
            <a:prstGeom prst="rect">
              <a:avLst/>
            </a:prstGeom>
            <a:noFill/>
          </p:spPr>
          <p:txBody>
            <a:bodyPr wrap="none" rtlCol="0">
              <a:spAutoFit/>
            </a:bodyPr>
            <a:lstStyle/>
            <a:p>
              <a:pPr marL="0" marR="0" lvl="0" indent="0" algn="r" defTabSz="914400" rtl="1" eaLnBrk="1" fontAlgn="auto" latinLnBrk="0" hangingPunct="1">
                <a:lnSpc>
                  <a:spcPct val="100000"/>
                </a:lnSpc>
                <a:spcBef>
                  <a:spcPts val="700"/>
                </a:spcBef>
                <a:spcAft>
                  <a:spcPts val="0"/>
                </a:spcAft>
                <a:buClr>
                  <a:srgbClr val="DD8047"/>
                </a:buClr>
                <a:buSzPct val="60000"/>
                <a:buFontTx/>
                <a:buNone/>
                <a:tabLst/>
                <a:defRPr/>
              </a:pPr>
              <a:r>
                <a:rPr kumimoji="0" lang="ar-SA" sz="2400" b="1" i="0" u="none" strike="noStrike" kern="1200" cap="none" spc="0" normalizeH="0" baseline="0" noProof="0" dirty="0">
                  <a:ln>
                    <a:noFill/>
                  </a:ln>
                  <a:solidFill>
                    <a:srgbClr val="0070C0"/>
                  </a:solidFill>
                  <a:effectLst/>
                  <a:uLnTx/>
                  <a:uFillTx/>
                  <a:latin typeface="Arial" panose="020B0604020202020204"/>
                  <a:ea typeface="+mn-ea"/>
                  <a:cs typeface="Calibri" panose="020F0502020204030204" pitchFamily="34" charset="0"/>
                </a:rPr>
                <a:t>60 دقيقة</a:t>
              </a:r>
              <a:endParaRPr kumimoji="0" lang="en-US" sz="2400" b="1" i="0" u="none" strike="noStrike" kern="1200" cap="none" spc="0" normalizeH="0" baseline="0" noProof="0" dirty="0">
                <a:ln>
                  <a:noFill/>
                </a:ln>
                <a:solidFill>
                  <a:srgbClr val="0070C0"/>
                </a:solidFill>
                <a:effectLst/>
                <a:uLnTx/>
                <a:uFillTx/>
                <a:latin typeface="Arial" panose="020B0604020202020204"/>
                <a:ea typeface="+mn-ea"/>
                <a:cs typeface="Calibri" panose="020F0502020204030204" pitchFamily="34" charset="0"/>
              </a:endParaRPr>
            </a:p>
          </p:txBody>
        </p:sp>
      </p:grpSp>
      <p:sp>
        <p:nvSpPr>
          <p:cNvPr id="7" name="Rectangle 6">
            <a:extLst>
              <a:ext uri="{FF2B5EF4-FFF2-40B4-BE49-F238E27FC236}">
                <a16:creationId xmlns:a16="http://schemas.microsoft.com/office/drawing/2014/main" id="{38088F63-5C85-4C73-A832-A07EFD34C3C5}"/>
              </a:ext>
            </a:extLst>
          </p:cNvPr>
          <p:cNvSpPr/>
          <p:nvPr/>
        </p:nvSpPr>
        <p:spPr>
          <a:xfrm>
            <a:off x="0" y="1214890"/>
            <a:ext cx="11943880" cy="4862870"/>
          </a:xfrm>
          <a:prstGeom prst="rect">
            <a:avLst/>
          </a:prstGeom>
        </p:spPr>
        <p:txBody>
          <a:bodyPr wrap="square" lIns="91440" tIns="45720" rIns="91440" bIns="45720" anchor="t">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SA" sz="1800" i="0" u="none" strike="noStrike" kern="1200" cap="none" spc="0" normalizeH="0" baseline="0" noProof="0" dirty="0">
                <a:ln>
                  <a:noFill/>
                </a:ln>
                <a:solidFill>
                  <a:prstClr val="black"/>
                </a:solidFill>
                <a:effectLst/>
                <a:uLnTx/>
                <a:uFillTx/>
                <a:latin typeface="Arial" panose="020B0604020202020204"/>
                <a:ea typeface="+mn-ea"/>
                <a:cs typeface="+mn-cs"/>
              </a:rPr>
              <a:t>1-</a:t>
            </a:r>
            <a:r>
              <a:rPr kumimoji="0" lang="en-US" sz="1800" i="0" u="none" strike="noStrike" kern="1200" cap="none" spc="0" normalizeH="0" baseline="0" noProof="0" dirty="0">
                <a:ln>
                  <a:noFill/>
                </a:ln>
                <a:solidFill>
                  <a:prstClr val="black"/>
                </a:solidFill>
                <a:effectLst/>
                <a:uLnTx/>
                <a:uFillTx/>
                <a:latin typeface="Arial" panose="020B0604020202020204"/>
                <a:ea typeface="+mn-ea"/>
                <a:cs typeface="+mn-cs"/>
              </a:rPr>
              <a:t> </a:t>
            </a:r>
            <a:r>
              <a:rPr kumimoji="0" lang="ar-SA" sz="1800" i="0" u="none" strike="noStrike" kern="1200" cap="none" spc="0" normalizeH="0" baseline="0" noProof="0" dirty="0">
                <a:ln>
                  <a:noFill/>
                </a:ln>
                <a:solidFill>
                  <a:prstClr val="black"/>
                </a:solidFill>
                <a:effectLst/>
                <a:uLnTx/>
                <a:uFillTx/>
                <a:latin typeface="Arial" panose="020B0604020202020204"/>
                <a:ea typeface="+mn-ea"/>
                <a:cs typeface="+mn-cs"/>
              </a:rPr>
              <a:t> ما هي </a:t>
            </a:r>
            <a:r>
              <a:rPr kumimoji="0" lang="ar-SA" sz="1800" i="0" u="none" strike="noStrike" kern="1200" cap="none" spc="0" normalizeH="0" baseline="0" noProof="0" dirty="0" err="1">
                <a:ln>
                  <a:noFill/>
                </a:ln>
                <a:solidFill>
                  <a:prstClr val="black"/>
                </a:solidFill>
                <a:effectLst/>
                <a:uLnTx/>
                <a:uFillTx/>
                <a:latin typeface="Arial" panose="020B0604020202020204"/>
                <a:ea typeface="+mn-ea"/>
                <a:cs typeface="+mn-cs"/>
              </a:rPr>
              <a:t>الفئا</a:t>
            </a:r>
            <a:r>
              <a:rPr lang="ar-SA" dirty="0">
                <a:solidFill>
                  <a:prstClr val="black"/>
                </a:solidFill>
                <a:latin typeface="Arial" panose="020B0604020202020204"/>
              </a:rPr>
              <a:t>ت السكانية المستهدفة </a:t>
            </a:r>
            <a:r>
              <a:rPr kumimoji="0" lang="ar-SA" sz="1800" i="0" u="none" strike="noStrike" kern="1200" cap="none" spc="0" normalizeH="0" baseline="0" noProof="0" dirty="0">
                <a:ln>
                  <a:noFill/>
                </a:ln>
                <a:solidFill>
                  <a:prstClr val="black"/>
                </a:solidFill>
                <a:effectLst/>
                <a:uLnTx/>
                <a:uFillTx/>
                <a:latin typeface="Arial" panose="020B0604020202020204"/>
                <a:ea typeface="+mn-ea"/>
                <a:cs typeface="+mn-cs"/>
              </a:rPr>
              <a:t>في مختلف المراحل وكيف يمكنك ضمان الإنصاف على المستوى الوطني؟</a:t>
            </a:r>
          </a:p>
          <a:p>
            <a:pPr marL="0" marR="0" lvl="0" indent="0" algn="r" defTabSz="914400" rtl="1" eaLnBrk="1" fontAlgn="auto" latinLnBrk="0" hangingPunct="1">
              <a:lnSpc>
                <a:spcPct val="100000"/>
              </a:lnSpc>
              <a:spcBef>
                <a:spcPts val="0"/>
              </a:spcBef>
              <a:spcAft>
                <a:spcPts val="0"/>
              </a:spcAft>
              <a:buClrTx/>
              <a:buSzTx/>
              <a:buFontTx/>
              <a:buNone/>
              <a:tabLst/>
              <a:defRPr/>
            </a:pPr>
            <a:r>
              <a:rPr lang="ar-SA" i="0" dirty="0">
                <a:solidFill>
                  <a:prstClr val="black"/>
                </a:solidFill>
                <a:latin typeface="Arial" panose="020B0604020202020204"/>
              </a:rPr>
              <a:t>تُنصح</a:t>
            </a:r>
            <a:r>
              <a:rPr kumimoji="0" lang="ar-SA" sz="1800" b="0" u="none" strike="noStrike" kern="1200" cap="none" spc="0" normalizeH="0" baseline="0" noProof="0" dirty="0">
                <a:ln>
                  <a:noFill/>
                </a:ln>
                <a:solidFill>
                  <a:prstClr val="black"/>
                </a:solidFill>
                <a:effectLst/>
                <a:uLnTx/>
                <a:uFillTx/>
                <a:latin typeface="Arial" panose="020B0604020202020204"/>
                <a:ea typeface="+mn-ea"/>
                <a:cs typeface="+mn-cs"/>
              </a:rPr>
              <a:t> البلدان بأن تستند في القرارات التي تتخذها بشأن تحديد الفئات السكانية المستهدفة (مثل العاملين الصحيين، والمسنين، والأشخاص الذين يعانون من مشاكل صحية) إلى الموارد التالية:</a:t>
            </a:r>
            <a:endParaRPr kumimoji="0" lang="en-US" sz="1800" b="0" u="none" strike="noStrike" kern="1200" cap="none" spc="0" normalizeH="0" baseline="0" noProof="0" dirty="0">
              <a:ln>
                <a:noFill/>
              </a:ln>
              <a:solidFill>
                <a:prstClr val="black"/>
              </a:solidFill>
              <a:effectLst/>
              <a:uLnTx/>
              <a:uFillTx/>
              <a:latin typeface="Arial" panose="020B0604020202020204"/>
              <a:ea typeface="+mn-ea"/>
              <a:cs typeface="Arial"/>
            </a:endParaRPr>
          </a:p>
          <a:p>
            <a:pPr marL="457200" marR="0" lvl="1" indent="0" algn="r" defTabSz="914400" rtl="1"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rial" panose="020B0604020202020204"/>
                <a:ea typeface="+mn-ea"/>
                <a:cs typeface="+mn-cs"/>
              </a:rPr>
              <a:t>–	</a:t>
            </a:r>
            <a:r>
              <a:rPr kumimoji="0" lang="en-US" sz="1400" b="0" i="0" u="none" strike="noStrike" kern="1200" cap="none" spc="0" normalizeH="0" baseline="0" noProof="0" dirty="0">
                <a:ln>
                  <a:noFill/>
                </a:ln>
                <a:solidFill>
                  <a:prstClr val="black"/>
                </a:solidFill>
                <a:effectLst/>
                <a:uLnTx/>
                <a:uFillTx/>
                <a:latin typeface="Arial" panose="020B0604020202020204"/>
                <a:ea typeface="+mn-ea"/>
                <a:cs typeface="+mn-cs"/>
                <a:hlinkClick r:id="rId4"/>
              </a:rPr>
              <a:t>The WHO SAGE values framework</a:t>
            </a:r>
            <a:r>
              <a:rPr kumimoji="0" lang="en-US" sz="1400" b="0" i="0" u="none" strike="noStrike" kern="1200" cap="none" spc="0" normalizeH="0" baseline="0" noProof="0" dirty="0">
                <a:ln>
                  <a:noFill/>
                </a:ln>
                <a:solidFill>
                  <a:prstClr val="black"/>
                </a:solidFill>
                <a:effectLst/>
                <a:uLnTx/>
                <a:uFillTx/>
                <a:latin typeface="Arial" panose="020B0604020202020204"/>
                <a:ea typeface="+mn-ea"/>
                <a:cs typeface="+mn-cs"/>
              </a:rPr>
              <a:t>;</a:t>
            </a:r>
            <a:endParaRPr kumimoji="0" lang="en-US" sz="1400" b="0" i="0" u="none" strike="noStrike" kern="1200" cap="none" spc="0" normalizeH="0" baseline="0" noProof="0" dirty="0">
              <a:ln>
                <a:noFill/>
              </a:ln>
              <a:solidFill>
                <a:prstClr val="black"/>
              </a:solidFill>
              <a:effectLst/>
              <a:uLnTx/>
              <a:uFillTx/>
              <a:latin typeface="Arial" panose="020B0604020202020204"/>
              <a:ea typeface="+mn-ea"/>
              <a:cs typeface="Arial"/>
            </a:endParaRPr>
          </a:p>
          <a:p>
            <a:pPr marL="457200" marR="0" lvl="1" indent="0" algn="r" defTabSz="914400" rtl="1"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rial" panose="020B0604020202020204"/>
                <a:ea typeface="+mn-ea"/>
                <a:cs typeface="+mn-cs"/>
              </a:rPr>
              <a:t>–	</a:t>
            </a:r>
            <a:r>
              <a:rPr kumimoji="0" lang="en-US" sz="1400" b="0" i="0" u="none" strike="noStrike" kern="1200" cap="none" spc="0" normalizeH="0" baseline="0" noProof="0" dirty="0">
                <a:ln>
                  <a:noFill/>
                </a:ln>
                <a:solidFill>
                  <a:prstClr val="black"/>
                </a:solidFill>
                <a:effectLst/>
                <a:uLnTx/>
                <a:uFillTx/>
                <a:latin typeface="Arial" panose="020B0604020202020204"/>
                <a:ea typeface="+mn-ea"/>
                <a:cs typeface="+mn-cs"/>
                <a:hlinkClick r:id="rId5"/>
              </a:rPr>
              <a:t>The WHO SAGE prioritization roadmap:</a:t>
            </a:r>
            <a:endParaRPr kumimoji="0" lang="en-US" sz="1400" b="0" i="0" u="none" strike="noStrike" kern="1200" cap="none" spc="0" normalizeH="0" baseline="0" noProof="0" dirty="0">
              <a:ln>
                <a:noFill/>
              </a:ln>
              <a:solidFill>
                <a:prstClr val="black"/>
              </a:solidFill>
              <a:effectLst/>
              <a:uLnTx/>
              <a:uFillTx/>
              <a:latin typeface="Arial" panose="020B0604020202020204"/>
              <a:ea typeface="+mn-ea"/>
              <a:cs typeface="Arial"/>
            </a:endParaRPr>
          </a:p>
          <a:p>
            <a:pPr marL="1371600" marR="0" lvl="3" indent="0" algn="r" defTabSz="914400" rtl="1"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rial" panose="020B0604020202020204"/>
                <a:ea typeface="+mn-ea"/>
                <a:cs typeface="+mn-cs"/>
              </a:rPr>
              <a:t>•	</a:t>
            </a:r>
            <a:r>
              <a:rPr kumimoji="0" lang="ar-SA" sz="1400" b="0" i="0" u="none" strike="noStrike" kern="1200" cap="none" spc="0" normalizeH="0" baseline="0" noProof="0" dirty="0">
                <a:ln>
                  <a:noFill/>
                </a:ln>
                <a:solidFill>
                  <a:prstClr val="black"/>
                </a:solidFill>
                <a:effectLst/>
                <a:uLnTx/>
                <a:uFillTx/>
                <a:latin typeface="Arial" panose="020B0604020202020204"/>
                <a:ea typeface="+mn-ea"/>
                <a:cs typeface="+mn-cs"/>
              </a:rPr>
              <a:t>إمدادات اللقاح وتوافره</a:t>
            </a:r>
            <a:endParaRPr kumimoji="0" lang="en-US" sz="1400" b="0" i="0" u="none" strike="noStrike" kern="1200" cap="none" spc="0" normalizeH="0" baseline="0" noProof="0" dirty="0">
              <a:ln>
                <a:noFill/>
              </a:ln>
              <a:solidFill>
                <a:prstClr val="black"/>
              </a:solidFill>
              <a:effectLst/>
              <a:uLnTx/>
              <a:uFillTx/>
              <a:latin typeface="Arial" panose="020B0604020202020204"/>
              <a:ea typeface="+mn-ea"/>
              <a:cs typeface="Arial"/>
            </a:endParaRPr>
          </a:p>
          <a:p>
            <a:pPr marL="1371600" marR="0" lvl="3" indent="0" algn="r" defTabSz="914400" rtl="1"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rial" panose="020B0604020202020204"/>
                <a:ea typeface="+mn-ea"/>
                <a:cs typeface="+mn-cs"/>
              </a:rPr>
              <a:t>•	</a:t>
            </a:r>
            <a:r>
              <a:rPr kumimoji="0" lang="ar-SA" sz="1400" b="0" i="0" u="none" strike="noStrike" kern="1200" cap="none" spc="0" normalizeH="0" baseline="0" noProof="0" dirty="0">
                <a:ln>
                  <a:noFill/>
                </a:ln>
                <a:solidFill>
                  <a:prstClr val="black"/>
                </a:solidFill>
                <a:effectLst/>
                <a:uLnTx/>
                <a:uFillTx/>
                <a:latin typeface="Arial" panose="020B0604020202020204"/>
                <a:ea typeface="+mn-ea"/>
                <a:cs typeface="+mn-cs"/>
              </a:rPr>
              <a:t>السياق الوطني والإطار الوبائي</a:t>
            </a:r>
            <a:endParaRPr kumimoji="0" lang="en-US" sz="1400" b="0" i="0" u="none" strike="noStrike" kern="1200" cap="none" spc="0" normalizeH="0" baseline="0" noProof="0" dirty="0">
              <a:ln>
                <a:noFill/>
              </a:ln>
              <a:solidFill>
                <a:prstClr val="black"/>
              </a:solidFill>
              <a:effectLst/>
              <a:uLnTx/>
              <a:uFillTx/>
              <a:latin typeface="Arial" panose="020B0604020202020204"/>
              <a:ea typeface="+mn-ea"/>
              <a:cs typeface="Arial"/>
            </a:endParaRPr>
          </a:p>
          <a:p>
            <a:pPr marL="457200" marR="0" lvl="1" indent="0" algn="r" defTabSz="914400" rtl="1"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rial" panose="020B0604020202020204"/>
                <a:ea typeface="+mn-ea"/>
                <a:cs typeface="+mn-cs"/>
              </a:rPr>
              <a:t>–	</a:t>
            </a:r>
            <a:r>
              <a:rPr kumimoji="0" lang="en-US" sz="1400" b="0" i="0" u="none" strike="noStrike" kern="1200" cap="none" spc="0" normalizeH="0" baseline="0" noProof="0" dirty="0">
                <a:ln>
                  <a:noFill/>
                </a:ln>
                <a:solidFill>
                  <a:prstClr val="black"/>
                </a:solidFill>
                <a:effectLst/>
                <a:uLnTx/>
                <a:uFillTx/>
                <a:latin typeface="Arial" panose="020B0604020202020204"/>
                <a:ea typeface="+mn-ea"/>
                <a:cs typeface="+mn-cs"/>
                <a:hlinkClick r:id="rId6"/>
              </a:rPr>
              <a:t>The fair allocation mechanism for COVID-19 vaccines through the COVAX Facility</a:t>
            </a:r>
            <a:r>
              <a:rPr kumimoji="0" lang="en-US" sz="1400" b="0" i="0" u="none" strike="noStrike" kern="1200" cap="none" spc="0" normalizeH="0" baseline="0" noProof="0" dirty="0">
                <a:ln>
                  <a:noFill/>
                </a:ln>
                <a:solidFill>
                  <a:prstClr val="black"/>
                </a:solidFill>
                <a:effectLst/>
                <a:uLnTx/>
                <a:uFillTx/>
                <a:latin typeface="Arial" panose="020B0604020202020204"/>
                <a:ea typeface="+mn-ea"/>
                <a:cs typeface="+mn-cs"/>
              </a:rPr>
              <a:t>.</a:t>
            </a:r>
            <a:r>
              <a:rPr kumimoji="0" lang="ar-SA" sz="1400" b="0" i="0" u="none" strike="noStrike" kern="1200" cap="none" spc="0" normalizeH="0" baseline="0" noProof="0" dirty="0">
                <a:ln>
                  <a:noFill/>
                </a:ln>
                <a:solidFill>
                  <a:prstClr val="black"/>
                </a:solidFill>
                <a:effectLst/>
                <a:uLnTx/>
                <a:uFillTx/>
                <a:latin typeface="Arial" panose="020B0604020202020204"/>
                <a:ea typeface="+mn-ea"/>
                <a:cs typeface="+mn-cs"/>
              </a:rPr>
              <a:t> </a:t>
            </a:r>
          </a:p>
          <a:p>
            <a:pPr marL="457200" marR="0" lvl="1" indent="0" algn="r" defTabSz="914400" rtl="1"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Arial" panose="020B0604020202020204"/>
              <a:ea typeface="+mn-ea"/>
              <a:cs typeface="+mn-cs"/>
            </a:endParaRP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ar-SA" sz="1800" i="0" u="none" strike="noStrike" kern="1200" cap="none" spc="0" normalizeH="0" baseline="0" noProof="0" dirty="0">
                <a:ln>
                  <a:noFill/>
                </a:ln>
                <a:solidFill>
                  <a:prstClr val="black"/>
                </a:solidFill>
                <a:effectLst/>
                <a:uLnTx/>
                <a:uFillTx/>
                <a:latin typeface="Arial" panose="020B0604020202020204"/>
                <a:ea typeface="+mn-ea"/>
                <a:cs typeface="+mn-cs"/>
              </a:rPr>
              <a:t>2-  من يقود عملية صنع القرار لتحديد الفئات السكانية ؟ ومن الذي يبلّغ السكان بهذه القرارات؟ وكيف تُعدّ هذه الرسائل وتختبر مسبقًا؟ وكيف تُحدّد قنوات الاتصال من أجل الوصول إلى السكان؟ وهل يُوفر التدريب الإعلامي للصحفيين؟</a:t>
            </a:r>
            <a:endParaRPr kumimoji="0" lang="en-US" sz="1400" i="0" u="none" strike="noStrike" kern="1200" cap="none" spc="0" normalizeH="0" baseline="0" noProof="0" dirty="0">
              <a:ln>
                <a:noFill/>
              </a:ln>
              <a:solidFill>
                <a:prstClr val="black"/>
              </a:solidFill>
              <a:effectLst/>
              <a:uLnTx/>
              <a:uFillTx/>
              <a:latin typeface="Arial" panose="020B0604020202020204"/>
              <a:ea typeface="+mn-ea"/>
              <a:cs typeface="+mn-cs"/>
            </a:endParaRP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ar-SA" sz="1800" i="0" u="none" strike="noStrike" kern="1200" cap="none" spc="0" normalizeH="0" baseline="0" noProof="0" dirty="0">
                <a:ln>
                  <a:noFill/>
                </a:ln>
                <a:solidFill>
                  <a:prstClr val="black"/>
                </a:solidFill>
                <a:effectLst/>
                <a:uLnTx/>
                <a:uFillTx/>
                <a:latin typeface="Arial" panose="020B0604020202020204"/>
                <a:ea typeface="+mn-ea"/>
                <a:cs typeface="+mn-cs"/>
              </a:rPr>
              <a:t>3- </a:t>
            </a:r>
            <a:r>
              <a:rPr kumimoji="0" lang="ar-SA" sz="1800" b="0" i="0" u="none" strike="noStrike" kern="1200" cap="none" spc="0" normalizeH="0" baseline="0" noProof="0" dirty="0">
                <a:ln>
                  <a:noFill/>
                </a:ln>
                <a:solidFill>
                  <a:prstClr val="black"/>
                </a:solidFill>
                <a:effectLst/>
                <a:uLnTx/>
                <a:uFillTx/>
                <a:latin typeface="Arial" panose="020B0604020202020204"/>
                <a:ea typeface="+mn-ea"/>
                <a:cs typeface="+mn-cs"/>
              </a:rPr>
              <a:t> </a:t>
            </a:r>
            <a:r>
              <a:rPr kumimoji="0" lang="ar-SA" sz="1800" i="0" u="none" strike="noStrike" kern="1200" cap="none" spc="0" normalizeH="0" baseline="0" noProof="0" dirty="0">
                <a:ln>
                  <a:noFill/>
                </a:ln>
                <a:solidFill>
                  <a:prstClr val="black"/>
                </a:solidFill>
                <a:effectLst/>
                <a:uLnTx/>
                <a:uFillTx/>
                <a:latin typeface="Arial" panose="020B0604020202020204"/>
                <a:ea typeface="+mn-ea"/>
                <a:cs typeface="+mn-cs"/>
              </a:rPr>
              <a:t>ما هي الجهات التي يجري </a:t>
            </a:r>
            <a:r>
              <a:rPr lang="ar-SA" dirty="0">
                <a:solidFill>
                  <a:prstClr val="black"/>
                </a:solidFill>
                <a:latin typeface="Arial" panose="020B0604020202020204"/>
              </a:rPr>
              <a:t>التشاور معها في هذه العملية (على سبيل المثال، عامة الجمهور، وأصحاب المصلحة المحددون، وجماعات المصالح)، ولماذا، وكيف يجري ذلك؟</a:t>
            </a:r>
            <a:endParaRPr kumimoji="0" lang="en-US" sz="1800" i="0" u="none" strike="noStrike" kern="1200" cap="none" spc="0" normalizeH="0" baseline="0" noProof="0" dirty="0">
              <a:ln>
                <a:noFill/>
              </a:ln>
              <a:solidFill>
                <a:prstClr val="black"/>
              </a:solidFill>
              <a:effectLst/>
              <a:uLnTx/>
              <a:uFillTx/>
              <a:latin typeface="Arial" panose="020B0604020202020204"/>
              <a:ea typeface="+mn-ea"/>
              <a:cs typeface="Arial"/>
            </a:endParaRPr>
          </a:p>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Arial" panose="020B0604020202020204"/>
              <a:ea typeface="+mn-ea"/>
              <a:cs typeface="+mn-cs"/>
            </a:endParaRP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ar-SA" sz="1800" i="0" u="none" strike="noStrike" kern="1200" cap="none" spc="0" normalizeH="0" baseline="0" noProof="0" dirty="0">
                <a:ln>
                  <a:noFill/>
                </a:ln>
                <a:solidFill>
                  <a:prstClr val="black"/>
                </a:solidFill>
                <a:effectLst/>
                <a:uLnTx/>
                <a:uFillTx/>
                <a:latin typeface="Arial" panose="020B0604020202020204"/>
                <a:ea typeface="+mn-ea"/>
                <a:cs typeface="+mn-cs"/>
              </a:rPr>
              <a:t>4-  كيف تحصل على تقديرات </a:t>
            </a:r>
            <a:r>
              <a:rPr lang="ar-SA" dirty="0">
                <a:solidFill>
                  <a:prstClr val="black"/>
                </a:solidFill>
                <a:latin typeface="Arial" panose="020B0604020202020204"/>
              </a:rPr>
              <a:t>الفئات السكانية ذات </a:t>
            </a:r>
            <a:r>
              <a:rPr kumimoji="0" lang="ar-SA" sz="1800" i="0" u="none" strike="noStrike" kern="1200" cap="none" spc="0" normalizeH="0" baseline="0" noProof="0" dirty="0">
                <a:ln>
                  <a:noFill/>
                </a:ln>
                <a:solidFill>
                  <a:prstClr val="black"/>
                </a:solidFill>
                <a:effectLst/>
                <a:uLnTx/>
                <a:uFillTx/>
                <a:latin typeface="Arial" panose="020B0604020202020204"/>
                <a:ea typeface="+mn-ea"/>
                <a:cs typeface="+mn-cs"/>
              </a:rPr>
              <a:t>الصلة من أجل تيسير سبل تخصيص الموارد، وشراء اللقاحات، والتخطيط لتوزيعها، وقياس إنجازات التغطية بالتطعيم؟</a:t>
            </a:r>
            <a:endParaRPr kumimoji="0" lang="en-US" sz="1800" i="0" u="none" strike="noStrike" kern="1200" cap="none" spc="0" normalizeH="0" baseline="0" noProof="0" dirty="0">
              <a:ln>
                <a:noFill/>
              </a:ln>
              <a:solidFill>
                <a:prstClr val="black"/>
              </a:solidFill>
              <a:effectLst/>
              <a:uLnTx/>
              <a:uFillTx/>
              <a:latin typeface="Arial" panose="020B0604020202020204"/>
              <a:ea typeface="+mn-ea"/>
              <a:cs typeface="+mn-cs"/>
            </a:endParaRPr>
          </a:p>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Arial" panose="020B0604020202020204"/>
              <a:ea typeface="+mn-ea"/>
              <a:cs typeface="+mn-cs"/>
            </a:endParaRP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ar-SA" sz="1800" b="1" i="0" u="none" strike="noStrike" kern="1200" cap="none" spc="0" normalizeH="0" baseline="0" noProof="0" dirty="0">
                <a:ln>
                  <a:noFill/>
                </a:ln>
                <a:solidFill>
                  <a:prstClr val="black"/>
                </a:solidFill>
                <a:effectLst/>
                <a:uLnTx/>
                <a:uFillTx/>
                <a:latin typeface="Arial" panose="020B0604020202020204"/>
                <a:ea typeface="+mn-ea"/>
                <a:cs typeface="Arial"/>
              </a:rPr>
              <a:t>5-  </a:t>
            </a:r>
            <a:r>
              <a:rPr kumimoji="0" lang="en-US" sz="1800" b="1" i="0" u="none" strike="noStrike" kern="1200" cap="none" spc="0" normalizeH="0" baseline="0" noProof="0" dirty="0">
                <a:ln>
                  <a:noFill/>
                </a:ln>
                <a:solidFill>
                  <a:prstClr val="black"/>
                </a:solidFill>
                <a:effectLst/>
                <a:uLnTx/>
                <a:uFillTx/>
                <a:latin typeface="Arial" panose="020B0604020202020204"/>
                <a:ea typeface="+mn-ea"/>
                <a:cs typeface="Arial"/>
              </a:rPr>
              <a:t> </a:t>
            </a:r>
            <a:r>
              <a:rPr kumimoji="0" lang="ar-SA" sz="1800" i="0" u="none" strike="noStrike" kern="1200" cap="none" spc="0" normalizeH="0" baseline="0" noProof="0" dirty="0">
                <a:ln>
                  <a:noFill/>
                </a:ln>
                <a:solidFill>
                  <a:prstClr val="black"/>
                </a:solidFill>
                <a:effectLst/>
                <a:uLnTx/>
                <a:uFillTx/>
                <a:latin typeface="Arial" panose="020B0604020202020204"/>
                <a:ea typeface="+mn-ea"/>
                <a:cs typeface="Arial"/>
              </a:rPr>
              <a:t>هل تحتاج/لديك "حاجز إنساني" متاح للاهتمام بالحالات الإنسانية، وعمليات التوزيع وغيرها من الحالات ذات الصلة بحالات الطوارئ، وإدارتها؟</a:t>
            </a:r>
            <a:r>
              <a:rPr lang="ar-BH" dirty="0">
                <a:solidFill>
                  <a:prstClr val="black"/>
                </a:solidFill>
                <a:latin typeface="Arial" panose="020B0604020202020204"/>
                <a:cs typeface="Arial"/>
              </a:rPr>
              <a:t> الهدف هو خدمة الفئات السكانية الضعيفة، كاللاجئين وطالبي اللجوء والعاملين على تخفيف معاناتهم.</a:t>
            </a:r>
            <a:endParaRPr kumimoji="0" lang="en-US" sz="1800" i="0" u="none" strike="noStrike" kern="1200" cap="none" spc="0" normalizeH="0" baseline="0" noProof="0" dirty="0">
              <a:ln>
                <a:noFill/>
              </a:ln>
              <a:solidFill>
                <a:prstClr val="black"/>
              </a:solidFill>
              <a:effectLst/>
              <a:uLnTx/>
              <a:uFillTx/>
              <a:latin typeface="Arial" panose="020B0604020202020204"/>
              <a:ea typeface="+mn-ea"/>
              <a:cs typeface="Arial"/>
            </a:endParaRPr>
          </a:p>
        </p:txBody>
      </p:sp>
    </p:spTree>
    <p:extLst>
      <p:ext uri="{BB962C8B-B14F-4D97-AF65-F5344CB8AC3E}">
        <p14:creationId xmlns:p14="http://schemas.microsoft.com/office/powerpoint/2010/main" val="20669286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a:xfrm>
            <a:off x="6549276" y="20381"/>
            <a:ext cx="6957252" cy="581340"/>
          </a:xfrm>
        </p:spPr>
        <p:txBody>
          <a:bodyPr>
            <a:normAutofit fontScale="90000"/>
          </a:bodyPr>
          <a:lstStyle/>
          <a:p>
            <a:r>
              <a:rPr lang="ar-SA" dirty="0"/>
              <a:t>الجلسة 1ب من السيناريو والمناقشة</a:t>
            </a:r>
            <a:endParaRPr lang="en-US" dirty="0"/>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a:xfrm>
            <a:off x="5481868" y="6560893"/>
            <a:ext cx="3769418" cy="487607"/>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ar-SA" sz="12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19 كانون الأول/ديسمبر 2020</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7" name="Content Placeholder 3">
            <a:extLst>
              <a:ext uri="{FF2B5EF4-FFF2-40B4-BE49-F238E27FC236}">
                <a16:creationId xmlns:a16="http://schemas.microsoft.com/office/drawing/2014/main" id="{CA32754F-DBC8-44F2-8D71-5E44FE1295AC}"/>
              </a:ext>
            </a:extLst>
          </p:cNvPr>
          <p:cNvSpPr>
            <a:spLocks noGrp="1"/>
          </p:cNvSpPr>
          <p:nvPr>
            <p:ph idx="1"/>
          </p:nvPr>
        </p:nvSpPr>
        <p:spPr>
          <a:xfrm>
            <a:off x="5457979" y="882384"/>
            <a:ext cx="6384991" cy="2517813"/>
          </a:xfrm>
          <a:solidFill>
            <a:schemeClr val="tx2">
              <a:lumMod val="20000"/>
              <a:lumOff val="80000"/>
            </a:schemeClr>
          </a:solidFill>
        </p:spPr>
        <p:txBody>
          <a:bodyPr anchor="ctr">
            <a:noAutofit/>
          </a:bodyPr>
          <a:lstStyle/>
          <a:p>
            <a:pPr marL="0" indent="0" algn="r" rtl="1">
              <a:buNone/>
            </a:pPr>
            <a:r>
              <a:rPr lang="ar-SA" sz="1800" b="1" dirty="0">
                <a:latin typeface="Arial"/>
                <a:cs typeface="Arial"/>
              </a:rPr>
              <a:t>اللقاحات التي تسنى تطويرها وأصبحت متاحة</a:t>
            </a:r>
          </a:p>
          <a:p>
            <a:pPr algn="r" rtl="1">
              <a:lnSpc>
                <a:spcPct val="100000"/>
              </a:lnSpc>
              <a:spcBef>
                <a:spcPts val="0"/>
              </a:spcBef>
            </a:pPr>
            <a:r>
              <a:rPr lang="ar-SA" sz="1800" dirty="0">
                <a:latin typeface="Arial"/>
                <a:cs typeface="Arial"/>
              </a:rPr>
              <a:t>تلقى بلدك، من خلال مرفق </a:t>
            </a:r>
            <a:r>
              <a:rPr lang="ar-SA" sz="1800" dirty="0" err="1">
                <a:latin typeface="Arial"/>
                <a:cs typeface="Arial"/>
              </a:rPr>
              <a:t>كوفاكس</a:t>
            </a:r>
            <a:r>
              <a:rPr lang="en-GB" sz="1800" dirty="0">
                <a:latin typeface="Arial"/>
                <a:cs typeface="Arial"/>
              </a:rPr>
              <a:t>، </a:t>
            </a:r>
            <a:r>
              <a:rPr lang="ar-SA" sz="1800" dirty="0">
                <a:latin typeface="Arial"/>
                <a:cs typeface="Arial"/>
              </a:rPr>
              <a:t>أول جرعات تسلم للهيئة الوطنية للصحة في بلدك</a:t>
            </a:r>
            <a:r>
              <a:rPr lang="en-GB" sz="1800" dirty="0">
                <a:latin typeface="Arial"/>
                <a:cs typeface="Arial"/>
              </a:rPr>
              <a:t>.</a:t>
            </a:r>
          </a:p>
          <a:p>
            <a:pPr algn="r" rtl="1"/>
            <a:r>
              <a:rPr lang="ar-SA" sz="1800" dirty="0">
                <a:latin typeface="Arial"/>
                <a:cs typeface="Arial"/>
              </a:rPr>
              <a:t>هذه الجرعات الأولية كافية لتغطية 1,4 في المائة فقط من السكان المحليين عوضاً عن نسبة 3 في المائة المتوقعة</a:t>
            </a:r>
            <a:endParaRPr lang="en-US" sz="1800" dirty="0">
              <a:latin typeface="Arial"/>
              <a:cs typeface="Arial"/>
            </a:endParaRPr>
          </a:p>
        </p:txBody>
      </p:sp>
      <p:sp>
        <p:nvSpPr>
          <p:cNvPr id="12" name="Freeform: Shape 11">
            <a:extLst>
              <a:ext uri="{FF2B5EF4-FFF2-40B4-BE49-F238E27FC236}">
                <a16:creationId xmlns:a16="http://schemas.microsoft.com/office/drawing/2014/main" id="{50516569-93BF-4AED-A5A6-4A963D0D6747}"/>
              </a:ext>
            </a:extLst>
          </p:cNvPr>
          <p:cNvSpPr/>
          <p:nvPr/>
        </p:nvSpPr>
        <p:spPr>
          <a:xfrm flipH="1" flipV="1">
            <a:off x="-74676" y="0"/>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solidFill>
            <a:schemeClr val="accent1"/>
          </a:solidFill>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10" name="Freeform: Shape 9">
            <a:extLst>
              <a:ext uri="{FF2B5EF4-FFF2-40B4-BE49-F238E27FC236}">
                <a16:creationId xmlns:a16="http://schemas.microsoft.com/office/drawing/2014/main" id="{31580723-2FFC-4BAE-A75A-2A08941F5213}"/>
              </a:ext>
            </a:extLst>
          </p:cNvPr>
          <p:cNvSpPr/>
          <p:nvPr/>
        </p:nvSpPr>
        <p:spPr>
          <a:xfrm flipH="1" flipV="1">
            <a:off x="-74676" y="20381"/>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11" name="TextBox 10">
            <a:extLst>
              <a:ext uri="{FF2B5EF4-FFF2-40B4-BE49-F238E27FC236}">
                <a16:creationId xmlns:a16="http://schemas.microsoft.com/office/drawing/2014/main" id="{EFEC42E4-D28A-4D70-8CEF-0771D74B8BD4}"/>
              </a:ext>
            </a:extLst>
          </p:cNvPr>
          <p:cNvSpPr txBox="1"/>
          <p:nvPr/>
        </p:nvSpPr>
        <p:spPr>
          <a:xfrm>
            <a:off x="708658" y="42791"/>
            <a:ext cx="1212191"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700"/>
              </a:spcBef>
              <a:spcAft>
                <a:spcPts val="0"/>
              </a:spcAft>
              <a:buClr>
                <a:srgbClr val="DD8047"/>
              </a:buClr>
              <a:buSzPct val="60000"/>
              <a:buFontTx/>
              <a:buNone/>
              <a:tabLst/>
              <a:defRPr/>
            </a:pPr>
            <a:r>
              <a:rPr kumimoji="0" lang="ar-SA" sz="2000" b="1" i="0" u="none" strike="noStrike" kern="1200" cap="none" spc="0" normalizeH="0" baseline="0" noProof="0" dirty="0">
                <a:ln>
                  <a:noFill/>
                </a:ln>
                <a:solidFill>
                  <a:prstClr val="white"/>
                </a:solidFill>
                <a:effectLst/>
                <a:uLnTx/>
                <a:uFillTx/>
                <a:latin typeface="Arial Black" panose="020B0A04020102020204" pitchFamily="34" charset="0"/>
                <a:ea typeface="+mn-ea"/>
                <a:cs typeface="+mn-cs"/>
              </a:rPr>
              <a:t>المحاكاة فقط</a:t>
            </a:r>
            <a:endParaRPr kumimoji="0" lang="en-US" sz="2000" b="1" i="0" u="none" strike="noStrike" kern="1200" cap="none" spc="0" normalizeH="0" baseline="0" noProof="0" dirty="0">
              <a:ln>
                <a:noFill/>
              </a:ln>
              <a:solidFill>
                <a:prstClr val="white"/>
              </a:solidFill>
              <a:effectLst/>
              <a:uLnTx/>
              <a:uFillTx/>
              <a:latin typeface="Arial Black" panose="020B0A04020102020204" pitchFamily="34" charset="0"/>
              <a:ea typeface="+mn-ea"/>
              <a:cs typeface="+mn-cs"/>
            </a:endParaRPr>
          </a:p>
        </p:txBody>
      </p:sp>
      <p:pic>
        <p:nvPicPr>
          <p:cNvPr id="6" name="Image 5">
            <a:extLst>
              <a:ext uri="{FF2B5EF4-FFF2-40B4-BE49-F238E27FC236}">
                <a16:creationId xmlns:a16="http://schemas.microsoft.com/office/drawing/2014/main" id="{3779A941-28E4-451E-837B-9C461D7766F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16531" y="1604712"/>
            <a:ext cx="4625907" cy="3003659"/>
          </a:xfrm>
          <a:prstGeom prst="rect">
            <a:avLst/>
          </a:prstGeom>
        </p:spPr>
      </p:pic>
      <p:sp>
        <p:nvSpPr>
          <p:cNvPr id="3" name="Rectangle 2">
            <a:extLst>
              <a:ext uri="{FF2B5EF4-FFF2-40B4-BE49-F238E27FC236}">
                <a16:creationId xmlns:a16="http://schemas.microsoft.com/office/drawing/2014/main" id="{DB458444-A318-465B-BEC8-4BAF8743BAC9}"/>
              </a:ext>
            </a:extLst>
          </p:cNvPr>
          <p:cNvSpPr/>
          <p:nvPr/>
        </p:nvSpPr>
        <p:spPr>
          <a:xfrm>
            <a:off x="5270856" y="3762417"/>
            <a:ext cx="6604613" cy="2554545"/>
          </a:xfrm>
          <a:prstGeom prst="rect">
            <a:avLst/>
          </a:prstGeom>
        </p:spPr>
        <p:txBody>
          <a:bodyPr wrap="square">
            <a:spAutoFit/>
          </a:bodyPr>
          <a:lstStyle/>
          <a:p>
            <a:pPr marL="342900" indent="-342900" algn="r" rtl="1">
              <a:buFont typeface="+mj-lt"/>
              <a:buAutoNum type="arabicPeriod"/>
            </a:pPr>
            <a:r>
              <a:rPr lang="ar-SA" sz="2000" dirty="0"/>
              <a:t>كيف ستؤثر المعلومات الواردة أعلاه على الفئات السكانية المستهدفة وعلى واستراتيجية ترتيب الأولويات؟</a:t>
            </a:r>
          </a:p>
          <a:p>
            <a:pPr marL="342900" indent="-342900" algn="r" rtl="1">
              <a:buFont typeface="+mj-lt"/>
              <a:buAutoNum type="arabicPeriod"/>
            </a:pPr>
            <a:r>
              <a:rPr lang="en-US" sz="2000" dirty="0"/>
              <a:t> </a:t>
            </a:r>
            <a:r>
              <a:rPr lang="ar-SA" sz="2000" dirty="0"/>
              <a:t>ما هي الاعتبارات والتغييرات المطلوبة؟</a:t>
            </a:r>
            <a:endParaRPr lang="en-US" sz="2000" dirty="0"/>
          </a:p>
          <a:p>
            <a:pPr marL="342900" indent="-342900" algn="r" rtl="1">
              <a:buFont typeface="+mj-lt"/>
              <a:buAutoNum type="arabicPeriod"/>
            </a:pPr>
            <a:r>
              <a:rPr lang="ar-SA" sz="2000" dirty="0"/>
              <a:t>كيف ومتى ولمن سيجري إيصال ذلك؟</a:t>
            </a:r>
            <a:endParaRPr lang="en-US" sz="2000" dirty="0"/>
          </a:p>
          <a:p>
            <a:pPr marL="800100" lvl="1" indent="-342900" algn="r" rtl="1">
              <a:buFont typeface="Arial" panose="020B0604020202020204" pitchFamily="34" charset="0"/>
              <a:buChar char="•"/>
            </a:pPr>
            <a:r>
              <a:rPr lang="ar-SA" sz="2000" dirty="0"/>
              <a:t>كيف ستبلغ عن عملية اتخاذ القرار بشأن من يتلقى اللقاح ومن سيتلقاه في وقت لاحق؟</a:t>
            </a:r>
            <a:endParaRPr lang="en-US" sz="2000" dirty="0"/>
          </a:p>
          <a:p>
            <a:pPr marL="800100" lvl="1" indent="-342900" algn="r" rtl="1">
              <a:buFont typeface="Arial" panose="020B0604020202020204" pitchFamily="34" charset="0"/>
              <a:buChar char="•"/>
            </a:pPr>
            <a:r>
              <a:rPr lang="ar-SA" sz="2000" dirty="0"/>
              <a:t>كيف سترد على النقد المحتمل، وكمثال على ذلك عدم الإنصاف في فرص الحصول على اللقاح</a:t>
            </a:r>
            <a:endParaRPr lang="en-US" sz="2000" dirty="0"/>
          </a:p>
        </p:txBody>
      </p:sp>
      <p:grpSp>
        <p:nvGrpSpPr>
          <p:cNvPr id="13" name="Group 12">
            <a:extLst>
              <a:ext uri="{FF2B5EF4-FFF2-40B4-BE49-F238E27FC236}">
                <a16:creationId xmlns:a16="http://schemas.microsoft.com/office/drawing/2014/main" id="{2246B830-17C9-413F-8C98-B80555A1E483}"/>
              </a:ext>
            </a:extLst>
          </p:cNvPr>
          <p:cNvGrpSpPr/>
          <p:nvPr/>
        </p:nvGrpSpPr>
        <p:grpSpPr>
          <a:xfrm>
            <a:off x="316531" y="855356"/>
            <a:ext cx="2020803" cy="749356"/>
            <a:chOff x="9978391" y="5342554"/>
            <a:chExt cx="2020803" cy="749356"/>
          </a:xfrm>
        </p:grpSpPr>
        <p:pic>
          <p:nvPicPr>
            <p:cNvPr id="14" name="Picture 13">
              <a:extLst>
                <a:ext uri="{FF2B5EF4-FFF2-40B4-BE49-F238E27FC236}">
                  <a16:creationId xmlns:a16="http://schemas.microsoft.com/office/drawing/2014/main" id="{A32BA0B6-DBEA-45F7-9ED7-6BD5E16D1985}"/>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9978391" y="5342554"/>
              <a:ext cx="784098" cy="749356"/>
            </a:xfrm>
            <a:prstGeom prst="rect">
              <a:avLst/>
            </a:prstGeom>
          </p:spPr>
        </p:pic>
        <p:sp>
          <p:nvSpPr>
            <p:cNvPr id="15" name="TextBox 14">
              <a:extLst>
                <a:ext uri="{FF2B5EF4-FFF2-40B4-BE49-F238E27FC236}">
                  <a16:creationId xmlns:a16="http://schemas.microsoft.com/office/drawing/2014/main" id="{3658CAD2-A3A0-46C1-A67F-DB608B767D63}"/>
                </a:ext>
              </a:extLst>
            </p:cNvPr>
            <p:cNvSpPr txBox="1"/>
            <p:nvPr/>
          </p:nvSpPr>
          <p:spPr>
            <a:xfrm>
              <a:off x="10811048" y="5522976"/>
              <a:ext cx="1188146" cy="461665"/>
            </a:xfrm>
            <a:prstGeom prst="rect">
              <a:avLst/>
            </a:prstGeom>
            <a:noFill/>
          </p:spPr>
          <p:txBody>
            <a:bodyPr wrap="none" rtlCol="0">
              <a:spAutoFit/>
            </a:bodyPr>
            <a:lstStyle/>
            <a:p>
              <a:pPr algn="r" rtl="1">
                <a:spcBef>
                  <a:spcPts val="700"/>
                </a:spcBef>
                <a:buClr>
                  <a:srgbClr val="DD8047"/>
                </a:buClr>
                <a:buSzPct val="60000"/>
              </a:pPr>
              <a:r>
                <a:rPr lang="ar-SA" sz="2400" b="1" dirty="0">
                  <a:solidFill>
                    <a:srgbClr val="0070C0"/>
                  </a:solidFill>
                  <a:latin typeface="+mj-lt"/>
                  <a:cs typeface="Calibri" panose="020F0502020204030204" pitchFamily="34" charset="0"/>
                </a:rPr>
                <a:t>20 دقيقة</a:t>
              </a:r>
              <a:endParaRPr lang="en-US" sz="2400" b="1" dirty="0">
                <a:solidFill>
                  <a:srgbClr val="0070C0"/>
                </a:solidFill>
                <a:latin typeface="+mj-lt"/>
                <a:cs typeface="Calibri" panose="020F0502020204030204" pitchFamily="34" charset="0"/>
              </a:endParaRPr>
            </a:p>
          </p:txBody>
        </p:sp>
      </p:grpSp>
    </p:spTree>
    <p:extLst>
      <p:ext uri="{BB962C8B-B14F-4D97-AF65-F5344CB8AC3E}">
        <p14:creationId xmlns:p14="http://schemas.microsoft.com/office/powerpoint/2010/main" val="14302930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a:xfrm>
            <a:off x="7010400" y="25857"/>
            <a:ext cx="5086730" cy="602706"/>
          </a:xfrm>
        </p:spPr>
        <p:txBody>
          <a:bodyPr>
            <a:normAutofit fontScale="90000"/>
          </a:bodyPr>
          <a:lstStyle/>
          <a:p>
            <a:pPr algn="r" rtl="1"/>
            <a:r>
              <a:rPr lang="ar-SA" dirty="0"/>
              <a:t>الجلسة 2 من السيناريو</a:t>
            </a:r>
            <a:endParaRPr lang="en-US" dirty="0"/>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a:xfrm>
            <a:off x="5481868" y="6505575"/>
            <a:ext cx="1528532" cy="420443"/>
          </a:xfrm>
        </p:spPr>
        <p:txBody>
          <a:bodyPr/>
          <a:lstStyle/>
          <a:p>
            <a:pPr algn="r" rtl="1"/>
            <a:r>
              <a:rPr lang="ar-SA" dirty="0"/>
              <a:t>19</a:t>
            </a:r>
            <a:r>
              <a:rPr lang="ar-SA" sz="1000" dirty="0"/>
              <a:t> كانون الأول/ديسمبر 2020</a:t>
            </a:r>
          </a:p>
        </p:txBody>
      </p:sp>
      <p:sp>
        <p:nvSpPr>
          <p:cNvPr id="12" name="Freeform: Shape 11">
            <a:extLst>
              <a:ext uri="{FF2B5EF4-FFF2-40B4-BE49-F238E27FC236}">
                <a16:creationId xmlns:a16="http://schemas.microsoft.com/office/drawing/2014/main" id="{50516569-93BF-4AED-A5A6-4A963D0D6747}"/>
              </a:ext>
            </a:extLst>
          </p:cNvPr>
          <p:cNvSpPr/>
          <p:nvPr/>
        </p:nvSpPr>
        <p:spPr>
          <a:xfrm flipH="1" flipV="1">
            <a:off x="12246" y="21771"/>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solidFill>
            <a:schemeClr val="accent1"/>
          </a:solidFill>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31580723-2FFC-4BAE-A75A-2A08941F5213}"/>
              </a:ext>
            </a:extLst>
          </p:cNvPr>
          <p:cNvSpPr/>
          <p:nvPr/>
        </p:nvSpPr>
        <p:spPr>
          <a:xfrm flipH="1" flipV="1">
            <a:off x="254357" y="4038"/>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EFEC42E4-D28A-4D70-8CEF-0771D74B8BD4}"/>
              </a:ext>
            </a:extLst>
          </p:cNvPr>
          <p:cNvSpPr txBox="1"/>
          <p:nvPr/>
        </p:nvSpPr>
        <p:spPr>
          <a:xfrm>
            <a:off x="1353054" y="82368"/>
            <a:ext cx="2851486" cy="400110"/>
          </a:xfrm>
          <a:prstGeom prst="rect">
            <a:avLst/>
          </a:prstGeom>
          <a:noFill/>
        </p:spPr>
        <p:txBody>
          <a:bodyPr wrap="square" rtlCol="0">
            <a:spAutoFit/>
          </a:bodyPr>
          <a:lstStyle/>
          <a:p>
            <a:pPr algn="r" rtl="1">
              <a:spcBef>
                <a:spcPts val="700"/>
              </a:spcBef>
              <a:buClr>
                <a:srgbClr val="DD8047"/>
              </a:buClr>
              <a:buSzPct val="60000"/>
            </a:pPr>
            <a:r>
              <a:rPr lang="ar-SA" sz="2000" b="1" dirty="0">
                <a:solidFill>
                  <a:schemeClr val="bg1"/>
                </a:solidFill>
                <a:latin typeface="Arial Black" panose="020B0A04020102020204" pitchFamily="34" charset="0"/>
              </a:rPr>
              <a:t>المحاكاة فقط</a:t>
            </a:r>
            <a:endParaRPr lang="en-US" sz="2000" b="1" dirty="0">
              <a:solidFill>
                <a:schemeClr val="bg1"/>
              </a:solidFill>
              <a:latin typeface="Arial Black" panose="020B0A04020102020204" pitchFamily="34" charset="0"/>
            </a:endParaRPr>
          </a:p>
        </p:txBody>
      </p:sp>
      <p:sp>
        <p:nvSpPr>
          <p:cNvPr id="7" name="Content Placeholder 3">
            <a:extLst>
              <a:ext uri="{FF2B5EF4-FFF2-40B4-BE49-F238E27FC236}">
                <a16:creationId xmlns:a16="http://schemas.microsoft.com/office/drawing/2014/main" id="{CA32754F-DBC8-44F2-8D71-5E44FE1295AC}"/>
              </a:ext>
            </a:extLst>
          </p:cNvPr>
          <p:cNvSpPr>
            <a:spLocks noGrp="1"/>
          </p:cNvSpPr>
          <p:nvPr>
            <p:ph idx="1"/>
          </p:nvPr>
        </p:nvSpPr>
        <p:spPr>
          <a:xfrm>
            <a:off x="4036720" y="882724"/>
            <a:ext cx="7843676" cy="5553387"/>
          </a:xfrm>
          <a:solidFill>
            <a:schemeClr val="tx2">
              <a:lumMod val="20000"/>
              <a:lumOff val="80000"/>
            </a:schemeClr>
          </a:solidFill>
        </p:spPr>
        <p:txBody>
          <a:bodyPr anchor="ctr">
            <a:noAutofit/>
          </a:bodyPr>
          <a:lstStyle/>
          <a:p>
            <a:pPr lvl="0" algn="r" rtl="1">
              <a:lnSpc>
                <a:spcPct val="100000"/>
              </a:lnSpc>
              <a:spcBef>
                <a:spcPts val="0"/>
              </a:spcBef>
            </a:pPr>
            <a:r>
              <a:rPr lang="ar-SA" sz="1800" dirty="0">
                <a:solidFill>
                  <a:prstClr val="black"/>
                </a:solidFill>
              </a:rPr>
              <a:t>عن طريق مرفق </a:t>
            </a:r>
            <a:r>
              <a:rPr lang="ar-SA" sz="1800" dirty="0" err="1">
                <a:solidFill>
                  <a:prstClr val="black"/>
                </a:solidFill>
              </a:rPr>
              <a:t>كوفاكس</a:t>
            </a:r>
            <a:r>
              <a:rPr lang="en-GB" sz="1800" dirty="0">
                <a:solidFill>
                  <a:prstClr val="black"/>
                </a:solidFill>
              </a:rPr>
              <a:t> ، </a:t>
            </a:r>
            <a:r>
              <a:rPr lang="ar-SA" sz="1800" dirty="0">
                <a:solidFill>
                  <a:prstClr val="black"/>
                </a:solidFill>
              </a:rPr>
              <a:t>تُقدم لبلدك </a:t>
            </a:r>
            <a:r>
              <a:rPr lang="en-GB" sz="1600" dirty="0">
                <a:solidFill>
                  <a:prstClr val="black"/>
                </a:solidFill>
              </a:rPr>
              <a:t>XXXX </a:t>
            </a:r>
            <a:r>
              <a:rPr lang="ar-SA" sz="1800" dirty="0">
                <a:solidFill>
                  <a:prstClr val="black"/>
                </a:solidFill>
              </a:rPr>
              <a:t> جرعة من اللقاح "ألف" و</a:t>
            </a:r>
            <a:r>
              <a:rPr lang="en-GB" sz="1600" dirty="0">
                <a:solidFill>
                  <a:prstClr val="black"/>
                </a:solidFill>
              </a:rPr>
              <a:t>XXXX</a:t>
            </a:r>
            <a:r>
              <a:rPr lang="en-GB" sz="1800" dirty="0">
                <a:solidFill>
                  <a:prstClr val="black"/>
                </a:solidFill>
              </a:rPr>
              <a:t> </a:t>
            </a:r>
            <a:r>
              <a:rPr lang="ar-SA" sz="1800" dirty="0">
                <a:solidFill>
                  <a:prstClr val="black"/>
                </a:solidFill>
              </a:rPr>
              <a:t> جرعة من اللقاح "جيم".</a:t>
            </a:r>
            <a:endParaRPr lang="en-GB" sz="1800" dirty="0">
              <a:solidFill>
                <a:prstClr val="black"/>
              </a:solidFill>
            </a:endParaRPr>
          </a:p>
          <a:p>
            <a:pPr lvl="0" algn="r" rtl="1"/>
            <a:r>
              <a:rPr lang="ar-SA" sz="1800" dirty="0"/>
              <a:t>لكل لقاح فعالية مماثلة لفعالية اللقاحات الأخرى، ويتطلب كل لقاح جرعتين لضمان الفعالية. وتلي الحقنة الأولى (في العضل) حقنة ثانية بعد 21-28 يوماً.</a:t>
            </a:r>
            <a:endParaRPr lang="en-GB" sz="1800" dirty="0"/>
          </a:p>
          <a:p>
            <a:pPr algn="r" rtl="1"/>
            <a:r>
              <a:rPr lang="ar-SA" sz="1800" dirty="0">
                <a:latin typeface="Arial"/>
                <a:cs typeface="Arial"/>
              </a:rPr>
              <a:t>أعرب الممثل الرئيسي للممارسين الطبيين عن قلقه إزاء سبل توصيل اللقاحات إلى الأفراد المؤهلين. وأبدى قلقه إزاء عدم بذل ما يكفي من الجهود لإعداد العيادات والممارسين الطبيين لتنفيذ التطعيم.</a:t>
            </a:r>
            <a:endParaRPr lang="en-GB" sz="1800" dirty="0">
              <a:latin typeface="Arial"/>
              <a:cs typeface="Arial"/>
            </a:endParaRPr>
          </a:p>
          <a:p>
            <a:pPr algn="r" rtl="1"/>
            <a:r>
              <a:rPr lang="ar-SA" sz="1800" dirty="0"/>
              <a:t>تشير الدراسات الاستقصائية إلى أن 20 في المائة من العاملين الصحيين الموجودين في الخطوط الأمامية لا يعتزمون تلقي التطعيم بسبب المخاوف التي تراودهم إزاء التكنولوجيا الجديدة أو سرعة عملية التطوير.</a:t>
            </a:r>
          </a:p>
          <a:p>
            <a:pPr algn="r" rtl="1"/>
            <a:r>
              <a:rPr lang="ar-SA" sz="1800" dirty="0"/>
              <a:t>يشعر أيضاً بعض الموظفين الذين يقدمون اللقاح بالقلق إزاء نقص معدات الوقاية.</a:t>
            </a:r>
          </a:p>
          <a:p>
            <a:pPr algn="r" rtl="1"/>
            <a:r>
              <a:rPr lang="ar-SA" sz="1800" dirty="0">
                <a:latin typeface="Arial"/>
                <a:cs typeface="Arial"/>
              </a:rPr>
              <a:t>أشار خبراء الصحة إلى أن إكمال برنامج التطعيم الآخر قد استغرق حوالي أربعة أشهر. ومن المرجح أن يستغرق هذا البرنامج وقتا أطول بكثير نظرا لعدد الأشخاص الذين يحتاجون إلى التطعيم.</a:t>
            </a:r>
            <a:endParaRPr lang="en-GB" sz="1800" dirty="0">
              <a:latin typeface="Arial"/>
              <a:cs typeface="Arial"/>
            </a:endParaRPr>
          </a:p>
        </p:txBody>
      </p:sp>
      <p:pic>
        <p:nvPicPr>
          <p:cNvPr id="5" name="Image 4">
            <a:extLst>
              <a:ext uri="{FF2B5EF4-FFF2-40B4-BE49-F238E27FC236}">
                <a16:creationId xmlns:a16="http://schemas.microsoft.com/office/drawing/2014/main" id="{3CF1CE69-88A6-4760-B7B0-281B83E711A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42937" y="1117372"/>
            <a:ext cx="3398885" cy="2265923"/>
          </a:xfrm>
          <a:prstGeom prst="rect">
            <a:avLst/>
          </a:prstGeom>
        </p:spPr>
      </p:pic>
      <p:pic>
        <p:nvPicPr>
          <p:cNvPr id="6" name="Picture 5">
            <a:extLst>
              <a:ext uri="{FF2B5EF4-FFF2-40B4-BE49-F238E27FC236}">
                <a16:creationId xmlns:a16="http://schemas.microsoft.com/office/drawing/2014/main" id="{B6ACA762-BFEA-4C4B-B4DA-386898059BA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42937" y="3659418"/>
            <a:ext cx="3566763" cy="2379330"/>
          </a:xfrm>
          <a:prstGeom prst="rect">
            <a:avLst/>
          </a:prstGeom>
        </p:spPr>
      </p:pic>
    </p:spTree>
    <p:extLst>
      <p:ext uri="{BB962C8B-B14F-4D97-AF65-F5344CB8AC3E}">
        <p14:creationId xmlns:p14="http://schemas.microsoft.com/office/powerpoint/2010/main" val="32484234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a:xfrm>
            <a:off x="1219580" y="5343"/>
            <a:ext cx="10515600" cy="581340"/>
          </a:xfrm>
        </p:spPr>
        <p:txBody>
          <a:bodyPr>
            <a:normAutofit fontScale="90000"/>
          </a:bodyPr>
          <a:lstStyle/>
          <a:p>
            <a:pPr algn="r" rtl="1"/>
            <a:r>
              <a:rPr lang="ar-SA" dirty="0"/>
              <a:t>الجلسة الثانية من المناقشة</a:t>
            </a:r>
            <a:endParaRPr lang="en-US" dirty="0"/>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a:xfrm>
            <a:off x="5481868" y="6669256"/>
            <a:ext cx="1490432" cy="256762"/>
          </a:xfrm>
        </p:spPr>
        <p:txBody>
          <a:bodyPr/>
          <a:lstStyle/>
          <a:p>
            <a:pPr algn="r" rtl="1"/>
            <a:r>
              <a:rPr lang="ar-SA" sz="1000" dirty="0"/>
              <a:t>19 كانون الأول/ديسمبر 2020</a:t>
            </a:r>
          </a:p>
          <a:p>
            <a:pPr algn="r" rtl="1"/>
            <a:endParaRPr lang="en-US" sz="1000" dirty="0"/>
          </a:p>
        </p:txBody>
      </p:sp>
      <p:sp>
        <p:nvSpPr>
          <p:cNvPr id="5" name="Content Placeholder 4">
            <a:extLst>
              <a:ext uri="{FF2B5EF4-FFF2-40B4-BE49-F238E27FC236}">
                <a16:creationId xmlns:a16="http://schemas.microsoft.com/office/drawing/2014/main" id="{3E1A5D3E-4752-4F3C-9F21-38026AD79FBF}"/>
              </a:ext>
            </a:extLst>
          </p:cNvPr>
          <p:cNvSpPr>
            <a:spLocks noGrp="1"/>
          </p:cNvSpPr>
          <p:nvPr>
            <p:ph idx="1"/>
          </p:nvPr>
        </p:nvSpPr>
        <p:spPr>
          <a:xfrm>
            <a:off x="378267" y="677347"/>
            <a:ext cx="11697634" cy="5527510"/>
          </a:xfrm>
        </p:spPr>
        <p:txBody>
          <a:bodyPr vert="horz" lIns="91440" tIns="45720" rIns="91440" bIns="45720" rtlCol="0" anchor="t">
            <a:normAutofit fontScale="92500" lnSpcReduction="10000"/>
          </a:bodyPr>
          <a:lstStyle/>
          <a:p>
            <a:pPr marL="0" indent="0" algn="r" rtl="1">
              <a:buNone/>
            </a:pPr>
            <a:r>
              <a:rPr lang="ar-SA" sz="2400" b="1" dirty="0">
                <a:solidFill>
                  <a:schemeClr val="accent3"/>
                </a:solidFill>
              </a:rPr>
              <a:t>حدد استراتيجيك المتعلقة بإيصال التطعيم استناداً إلى المعلومات المقدمة والأسئلة الواردة أدناه</a:t>
            </a:r>
            <a:r>
              <a:rPr lang="en-GB" sz="2400" b="1" dirty="0">
                <a:solidFill>
                  <a:schemeClr val="accent3"/>
                </a:solidFill>
              </a:rPr>
              <a:t>:</a:t>
            </a:r>
          </a:p>
          <a:p>
            <a:pPr marL="0" indent="0" algn="r" rtl="1">
              <a:buNone/>
            </a:pPr>
            <a:endParaRPr lang="en-GB" sz="1900" b="1" dirty="0">
              <a:solidFill>
                <a:schemeClr val="accent3"/>
              </a:solidFill>
            </a:endParaRPr>
          </a:p>
          <a:p>
            <a:pPr marL="0" indent="0" algn="r" rtl="1">
              <a:buNone/>
            </a:pPr>
            <a:r>
              <a:rPr lang="ar-SA" sz="2000" dirty="0">
                <a:latin typeface="Arial"/>
                <a:cs typeface="Arial"/>
              </a:rPr>
              <a:t>1-</a:t>
            </a:r>
            <a:r>
              <a:rPr lang="ar-SA" sz="2400" dirty="0">
                <a:latin typeface="Arial"/>
                <a:cs typeface="Arial"/>
              </a:rPr>
              <a:t>	ما هي استراتيجيات التحصين الوطنية الحالية طوال فترة الحياة في بلدك؟ وكيف تُكيّف هذه الاستراتيجيات مع 	السياق 	الحالي لإدارة لقاحات كوفيد-</a:t>
            </a:r>
            <a:r>
              <a:rPr lang="ar-SA" sz="2200" dirty="0">
                <a:latin typeface="Arial"/>
                <a:cs typeface="Arial"/>
              </a:rPr>
              <a:t>19</a:t>
            </a:r>
            <a:r>
              <a:rPr lang="en-US" sz="2400" dirty="0">
                <a:latin typeface="Arial"/>
                <a:cs typeface="Arial"/>
              </a:rPr>
              <a:t>؟ </a:t>
            </a:r>
            <a:endParaRPr lang="ar-SA" sz="2400" dirty="0">
              <a:latin typeface="Arial"/>
              <a:cs typeface="Arial"/>
            </a:endParaRPr>
          </a:p>
          <a:p>
            <a:pPr marL="0" indent="0" algn="r" rtl="1">
              <a:buNone/>
            </a:pPr>
            <a:r>
              <a:rPr lang="ar-SA" sz="2000" dirty="0">
                <a:latin typeface="Arial"/>
                <a:cs typeface="Arial"/>
              </a:rPr>
              <a:t>2-</a:t>
            </a:r>
            <a:r>
              <a:rPr lang="ar-SA" sz="2400" dirty="0">
                <a:latin typeface="Arial"/>
                <a:cs typeface="Arial"/>
              </a:rPr>
              <a:t>	ما هي الجهود التي تبذل من أجل التعاون بين البرامج (مثل الرعاية الصحية الأولية، والأمراض غير المعدية) 	وعبر 	مختلف القطاعات (مثل التمويل، والرعاية الاجتماعية، وخدمات المعاشات، والتعليم، والنقل، والطاقة) 	من أجل السعي </a:t>
            </a:r>
            <a:r>
              <a:rPr lang="ar-BH" sz="2400" dirty="0">
                <a:latin typeface="Arial"/>
                <a:cs typeface="Arial"/>
              </a:rPr>
              <a:t>	</a:t>
            </a:r>
            <a:r>
              <a:rPr lang="ar-SA" sz="2400" dirty="0">
                <a:latin typeface="Arial"/>
                <a:cs typeface="Arial"/>
              </a:rPr>
              <a:t>إلى الاستفادة من استراتيجيات التطعيم في البلد؟ </a:t>
            </a:r>
            <a:r>
              <a:rPr lang="ar-BH" sz="2400" dirty="0">
                <a:latin typeface="Arial"/>
                <a:cs typeface="Arial"/>
              </a:rPr>
              <a:t>كيف ستتعاملون إذا حدث خلل في سلسلة التبريد المفرط وأدّى إلى إذابة 	قوارير اللقاح؟</a:t>
            </a:r>
            <a:endParaRPr lang="ar-SA" sz="2400" dirty="0">
              <a:latin typeface="Arial"/>
              <a:cs typeface="Arial"/>
            </a:endParaRPr>
          </a:p>
          <a:p>
            <a:pPr marL="0" indent="0" algn="r" rtl="1">
              <a:buNone/>
            </a:pPr>
            <a:r>
              <a:rPr lang="ar-SA" sz="2000" dirty="0">
                <a:latin typeface="Arial"/>
                <a:cs typeface="Arial"/>
              </a:rPr>
              <a:t>3-</a:t>
            </a:r>
            <a:r>
              <a:rPr lang="ar-SA" sz="2400" dirty="0">
                <a:latin typeface="Arial"/>
                <a:cs typeface="Arial"/>
              </a:rPr>
              <a:t>	ما هي الجهود الوطنية المبذولة لدمج التطعيم ضد كوفيد-19 مع التدخلات الصحية الأخرى التي تنفذ طوال فترة 	الحياة؟</a:t>
            </a:r>
            <a:endParaRPr lang="en-US" sz="2400" dirty="0">
              <a:latin typeface="Arial"/>
              <a:cs typeface="Arial"/>
            </a:endParaRPr>
          </a:p>
          <a:p>
            <a:pPr marL="0" indent="0" algn="r" rtl="1">
              <a:buNone/>
            </a:pPr>
            <a:r>
              <a:rPr lang="ar-SA" sz="2000" dirty="0"/>
              <a:t>4-</a:t>
            </a:r>
            <a:r>
              <a:rPr lang="ar-SA" sz="2400" dirty="0"/>
              <a:t>	ما هي المعلومات المعدّة خصيصاً للعاملين الصحيين  باعتبارهم أول من يستخدم اللقاح والتي يتعين توفيرها؟</a:t>
            </a:r>
            <a:r>
              <a:rPr lang="ar-BH" sz="2400" dirty="0"/>
              <a:t> </a:t>
            </a:r>
            <a:r>
              <a:rPr lang="ar-SA" sz="2400" dirty="0"/>
              <a:t>وإذا رفض </a:t>
            </a:r>
            <a:r>
              <a:rPr lang="ar-BH" sz="2400" dirty="0"/>
              <a:t>	</a:t>
            </a:r>
            <a:r>
              <a:rPr lang="ar-SA" sz="2400" dirty="0"/>
              <a:t>أحد العاملين الصحيين تلقي اللقاح، فماذا سيكون الرد</a:t>
            </a:r>
            <a:r>
              <a:rPr lang="ar-BH" sz="2400" dirty="0"/>
              <a:t> أو الانعكاسات الأخلاقية</a:t>
            </a:r>
            <a:r>
              <a:rPr lang="ar-SA" sz="2400" dirty="0"/>
              <a:t>؟</a:t>
            </a:r>
            <a:endParaRPr lang="en-US" sz="2400" dirty="0"/>
          </a:p>
          <a:p>
            <a:pPr marL="0" indent="0" algn="r" rtl="1">
              <a:buNone/>
            </a:pPr>
            <a:r>
              <a:rPr lang="ar-SA" sz="2000" dirty="0"/>
              <a:t>5-</a:t>
            </a:r>
            <a:r>
              <a:rPr lang="ar-SA" sz="2400" dirty="0"/>
              <a:t>	ما هي تدابير الوقاية من العدوى ومكافحتها والتدابير البيئية التي يتعين وضعها لضمان أن التطعيم المأمون للعمال 	الصحيين والمتلقين، بما في ذلك استخدام العاملين الصحيين لمعدات الوقاية الشخصية؟ </a:t>
            </a:r>
          </a:p>
          <a:p>
            <a:pPr marL="0" indent="0" algn="r" rtl="1">
              <a:buNone/>
            </a:pPr>
            <a:r>
              <a:rPr lang="ar-SA" sz="2000" dirty="0"/>
              <a:t>6-</a:t>
            </a:r>
            <a:r>
              <a:rPr lang="ar-SA" sz="2400" dirty="0"/>
              <a:t>	كيف ستضمن سلامة وأمن الأشخاص الذين يشاركون في استراتيجيات التطعيم؟ وهل توجد قدرات كافية من 	الموارد البشرية، وهل الموظفون مدربون تدريباً جيداً في 	مجال إيصال اللقاحات</a:t>
            </a:r>
            <a:r>
              <a:rPr lang="ar-BH" sz="2400" dirty="0"/>
              <a:t> (الحقن)</a:t>
            </a:r>
            <a:r>
              <a:rPr lang="ar-SA" sz="2400" dirty="0"/>
              <a:t> إلى </a:t>
            </a:r>
            <a:r>
              <a:rPr lang="ar-BH" sz="2400" dirty="0"/>
              <a:t>الفئة</a:t>
            </a:r>
            <a:r>
              <a:rPr lang="ar-SA" sz="2400" dirty="0"/>
              <a:t> المستهدف</a:t>
            </a:r>
            <a:r>
              <a:rPr lang="ar-BH" sz="2400" dirty="0"/>
              <a:t>ة</a:t>
            </a:r>
            <a:r>
              <a:rPr lang="ar-SA" sz="2400" dirty="0"/>
              <a:t>؟</a:t>
            </a:r>
            <a:endParaRPr lang="en-US" sz="2400" dirty="0"/>
          </a:p>
        </p:txBody>
      </p:sp>
      <p:grpSp>
        <p:nvGrpSpPr>
          <p:cNvPr id="13" name="Group 12">
            <a:extLst>
              <a:ext uri="{FF2B5EF4-FFF2-40B4-BE49-F238E27FC236}">
                <a16:creationId xmlns:a16="http://schemas.microsoft.com/office/drawing/2014/main" id="{15EE2088-BD4F-4BAE-ABA9-484261EA79F0}"/>
              </a:ext>
            </a:extLst>
          </p:cNvPr>
          <p:cNvGrpSpPr/>
          <p:nvPr/>
        </p:nvGrpSpPr>
        <p:grpSpPr>
          <a:xfrm>
            <a:off x="116099" y="5751149"/>
            <a:ext cx="1661979" cy="859006"/>
            <a:chOff x="9978391" y="5290997"/>
            <a:chExt cx="1972244" cy="749356"/>
          </a:xfrm>
        </p:grpSpPr>
        <p:pic>
          <p:nvPicPr>
            <p:cNvPr id="11" name="Picture 10">
              <a:extLst>
                <a:ext uri="{FF2B5EF4-FFF2-40B4-BE49-F238E27FC236}">
                  <a16:creationId xmlns:a16="http://schemas.microsoft.com/office/drawing/2014/main" id="{09E70DA5-C3AC-496B-B01A-9B1A2FF5DBA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978391" y="5290997"/>
              <a:ext cx="784098" cy="749356"/>
            </a:xfrm>
            <a:prstGeom prst="rect">
              <a:avLst/>
            </a:prstGeom>
          </p:spPr>
        </p:pic>
        <p:sp>
          <p:nvSpPr>
            <p:cNvPr id="12" name="TextBox 11">
              <a:extLst>
                <a:ext uri="{FF2B5EF4-FFF2-40B4-BE49-F238E27FC236}">
                  <a16:creationId xmlns:a16="http://schemas.microsoft.com/office/drawing/2014/main" id="{25323312-3B7C-4616-A796-F8C472B6F72E}"/>
                </a:ext>
              </a:extLst>
            </p:cNvPr>
            <p:cNvSpPr txBox="1"/>
            <p:nvPr/>
          </p:nvSpPr>
          <p:spPr>
            <a:xfrm>
              <a:off x="10762489" y="5464308"/>
              <a:ext cx="1188146" cy="402735"/>
            </a:xfrm>
            <a:prstGeom prst="rect">
              <a:avLst/>
            </a:prstGeom>
            <a:noFill/>
          </p:spPr>
          <p:txBody>
            <a:bodyPr wrap="none" rtlCol="0">
              <a:spAutoFit/>
            </a:bodyPr>
            <a:lstStyle/>
            <a:p>
              <a:pPr algn="r" rtl="1">
                <a:spcBef>
                  <a:spcPts val="700"/>
                </a:spcBef>
                <a:buClr>
                  <a:srgbClr val="DD8047"/>
                </a:buClr>
                <a:buSzPct val="60000"/>
              </a:pPr>
              <a:r>
                <a:rPr lang="ar-SA" sz="2400" b="1" dirty="0">
                  <a:solidFill>
                    <a:srgbClr val="0070C0"/>
                  </a:solidFill>
                  <a:latin typeface="+mj-lt"/>
                  <a:cs typeface="Calibri" panose="020F0502020204030204" pitchFamily="34" charset="0"/>
                </a:rPr>
                <a:t>60 دقيقة</a:t>
              </a:r>
              <a:endParaRPr lang="en-US" sz="2400" b="1" dirty="0">
                <a:solidFill>
                  <a:srgbClr val="0070C0"/>
                </a:solidFill>
                <a:latin typeface="+mj-lt"/>
                <a:cs typeface="Calibri" panose="020F0502020204030204" pitchFamily="34" charset="0"/>
              </a:endParaRPr>
            </a:p>
          </p:txBody>
        </p:sp>
      </p:grpSp>
    </p:spTree>
    <p:extLst>
      <p:ext uri="{BB962C8B-B14F-4D97-AF65-F5344CB8AC3E}">
        <p14:creationId xmlns:p14="http://schemas.microsoft.com/office/powerpoint/2010/main" val="22967225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34DAFD-A0A3-4E9F-8BCD-8CF1E43355C4}"/>
              </a:ext>
            </a:extLst>
          </p:cNvPr>
          <p:cNvSpPr>
            <a:spLocks noGrp="1"/>
          </p:cNvSpPr>
          <p:nvPr>
            <p:ph type="title"/>
          </p:nvPr>
        </p:nvSpPr>
        <p:spPr/>
        <p:txBody>
          <a:bodyPr>
            <a:normAutofit fontScale="90000"/>
          </a:bodyPr>
          <a:lstStyle/>
          <a:p>
            <a:pPr algn="r" rtl="1"/>
            <a:r>
              <a:rPr lang="ar-SA" dirty="0"/>
              <a:t>جدول الأعمال المقترح</a:t>
            </a:r>
            <a:endParaRPr lang="en-US" dirty="0"/>
          </a:p>
        </p:txBody>
      </p:sp>
      <p:sp>
        <p:nvSpPr>
          <p:cNvPr id="4" name="Date Placeholder 3">
            <a:extLst>
              <a:ext uri="{FF2B5EF4-FFF2-40B4-BE49-F238E27FC236}">
                <a16:creationId xmlns:a16="http://schemas.microsoft.com/office/drawing/2014/main" id="{A3B10564-5E44-4E45-905F-4B41B230E036}"/>
              </a:ext>
            </a:extLst>
          </p:cNvPr>
          <p:cNvSpPr>
            <a:spLocks noGrp="1"/>
          </p:cNvSpPr>
          <p:nvPr>
            <p:ph type="dt" sz="half" idx="10"/>
          </p:nvPr>
        </p:nvSpPr>
        <p:spPr/>
        <p:txBody>
          <a:bodyPr/>
          <a:lstStyle/>
          <a:p>
            <a:r>
              <a:rPr lang="ar-SA" dirty="0"/>
              <a:t>19 كانون الأول/ديسمبر 2020</a:t>
            </a:r>
            <a:endParaRPr lang="en-US" dirty="0"/>
          </a:p>
        </p:txBody>
      </p:sp>
      <p:sp>
        <p:nvSpPr>
          <p:cNvPr id="5" name="Content Placeholder 2">
            <a:extLst>
              <a:ext uri="{FF2B5EF4-FFF2-40B4-BE49-F238E27FC236}">
                <a16:creationId xmlns:a16="http://schemas.microsoft.com/office/drawing/2014/main" id="{2DE68DE2-6316-4455-9697-9ED7EF612BA9}"/>
              </a:ext>
            </a:extLst>
          </p:cNvPr>
          <p:cNvSpPr>
            <a:spLocks noGrp="1"/>
          </p:cNvSpPr>
          <p:nvPr>
            <p:ph idx="1"/>
          </p:nvPr>
        </p:nvSpPr>
        <p:spPr>
          <a:xfrm>
            <a:off x="237744" y="1033272"/>
            <a:ext cx="5779211" cy="4018302"/>
          </a:xfrm>
        </p:spPr>
        <p:txBody>
          <a:bodyPr>
            <a:noAutofit/>
          </a:bodyPr>
          <a:lstStyle/>
          <a:p>
            <a:pPr marL="0" marR="0" lvl="0" indent="0" algn="r" defTabSz="914400" rtl="1" eaLnBrk="1" fontAlgn="auto" latinLnBrk="0" hangingPunct="1">
              <a:lnSpc>
                <a:spcPct val="100000"/>
              </a:lnSpc>
              <a:spcBef>
                <a:spcPts val="700"/>
              </a:spcBef>
              <a:spcAft>
                <a:spcPts val="0"/>
              </a:spcAft>
              <a:buClr>
                <a:srgbClr val="DD8047"/>
              </a:buClr>
              <a:buSzPct val="60000"/>
              <a:buFontTx/>
              <a:buNone/>
              <a:tabLst/>
              <a:defRPr/>
            </a:pPr>
            <a:r>
              <a:rPr kumimoji="0" lang="ar-SA" sz="2000" b="1" i="0" u="none" strike="noStrike" kern="1200" cap="none" spc="0" normalizeH="0" baseline="0" noProof="0" dirty="0">
                <a:ln>
                  <a:noFill/>
                </a:ln>
                <a:solidFill>
                  <a:srgbClr val="0070C0"/>
                </a:solidFill>
                <a:effectLst/>
                <a:uLnTx/>
                <a:uFillTx/>
                <a:latin typeface="Arial" panose="020B0604020202020204"/>
                <a:ea typeface="+mn-ea"/>
                <a:cs typeface="Calibri" panose="020F0502020204030204" pitchFamily="34" charset="0"/>
              </a:rPr>
              <a:t>الجزء الثاني فترة بعد الظهر</a:t>
            </a:r>
            <a:r>
              <a:rPr kumimoji="0" lang="en-GB" sz="2000" b="1" i="0" u="none" strike="noStrike" kern="1200" cap="none" spc="0" normalizeH="0" baseline="0" noProof="0" dirty="0">
                <a:ln>
                  <a:noFill/>
                </a:ln>
                <a:solidFill>
                  <a:srgbClr val="0070C0"/>
                </a:solidFill>
                <a:effectLst/>
                <a:uLnTx/>
                <a:uFillTx/>
                <a:latin typeface="Arial" panose="020B0604020202020204"/>
                <a:ea typeface="+mn-ea"/>
                <a:cs typeface="Calibri" panose="020F0502020204030204" pitchFamily="34" charset="0"/>
              </a:rPr>
              <a:t>: </a:t>
            </a:r>
          </a:p>
          <a:p>
            <a:pPr algn="just" rtl="1">
              <a:lnSpc>
                <a:spcPct val="107000"/>
              </a:lnSpc>
              <a:spcAft>
                <a:spcPts val="800"/>
              </a:spcAft>
            </a:pPr>
            <a:r>
              <a:rPr lang="ar-SA" sz="2000" i="1" dirty="0">
                <a:effectLst/>
                <a:latin typeface="Arial" panose="020B0604020202020204" pitchFamily="34" charset="0"/>
                <a:ea typeface="Calibri" panose="020F0502020204030204" pitchFamily="34" charset="0"/>
                <a:cs typeface="Simplified Arabic" panose="02020603050405020304" pitchFamily="18" charset="-78"/>
              </a:rPr>
              <a:t>14:00   تلخيص </a:t>
            </a:r>
            <a:endParaRPr lang="fr-CH" sz="2000" dirty="0">
              <a:effectLst/>
              <a:latin typeface="Arial" panose="020B0604020202020204" pitchFamily="34" charset="0"/>
              <a:ea typeface="Calibri" panose="020F0502020204030204" pitchFamily="34" charset="0"/>
              <a:cs typeface="Calibri" panose="020F0502020204030204" pitchFamily="34" charset="0"/>
            </a:endParaRPr>
          </a:p>
          <a:p>
            <a:pPr algn="just" rtl="1">
              <a:lnSpc>
                <a:spcPct val="107000"/>
              </a:lnSpc>
              <a:spcAft>
                <a:spcPts val="800"/>
              </a:spcAft>
            </a:pPr>
            <a:r>
              <a:rPr lang="ar-SA" sz="2000" i="1" dirty="0">
                <a:effectLst/>
                <a:latin typeface="Arial" panose="020B0604020202020204" pitchFamily="34" charset="0"/>
                <a:ea typeface="Calibri" panose="020F0502020204030204" pitchFamily="34" charset="0"/>
                <a:cs typeface="Simplified Arabic" panose="02020603050405020304" pitchFamily="18" charset="-78"/>
              </a:rPr>
              <a:t>14:15   تحليل الثغرات وتخطيط العمل (عمل جماعي) </a:t>
            </a:r>
            <a:endParaRPr lang="fr-CH" sz="2000" dirty="0">
              <a:effectLst/>
              <a:latin typeface="Arial" panose="020B0604020202020204" pitchFamily="34" charset="0"/>
              <a:ea typeface="Calibri" panose="020F0502020204030204" pitchFamily="34" charset="0"/>
              <a:cs typeface="Calibri" panose="020F0502020204030204" pitchFamily="34" charset="0"/>
            </a:endParaRPr>
          </a:p>
          <a:p>
            <a:pPr algn="just" rtl="1">
              <a:lnSpc>
                <a:spcPct val="107000"/>
              </a:lnSpc>
              <a:spcAft>
                <a:spcPts val="800"/>
              </a:spcAft>
            </a:pPr>
            <a:r>
              <a:rPr lang="ar-SA" sz="2000" i="1" dirty="0">
                <a:effectLst/>
                <a:latin typeface="Arial" panose="020B0604020202020204" pitchFamily="34" charset="0"/>
                <a:ea typeface="Calibri" panose="020F0502020204030204" pitchFamily="34" charset="0"/>
                <a:cs typeface="Simplified Arabic" panose="02020603050405020304" pitchFamily="18" charset="-78"/>
              </a:rPr>
              <a:t>15:30   استراحة قصيرة (15 دقيقة)</a:t>
            </a:r>
            <a:endParaRPr lang="fr-CH" sz="2000" dirty="0">
              <a:effectLst/>
              <a:latin typeface="Arial" panose="020B0604020202020204" pitchFamily="34" charset="0"/>
              <a:ea typeface="Calibri" panose="020F0502020204030204" pitchFamily="34" charset="0"/>
              <a:cs typeface="Calibri" panose="020F0502020204030204" pitchFamily="34" charset="0"/>
            </a:endParaRPr>
          </a:p>
          <a:p>
            <a:pPr algn="just" rtl="1">
              <a:lnSpc>
                <a:spcPct val="107000"/>
              </a:lnSpc>
              <a:spcAft>
                <a:spcPts val="800"/>
              </a:spcAft>
            </a:pPr>
            <a:r>
              <a:rPr lang="ar-SA" sz="2000" i="1" dirty="0">
                <a:effectLst/>
                <a:latin typeface="Arial" panose="020B0604020202020204" pitchFamily="34" charset="0"/>
                <a:ea typeface="Calibri" panose="020F0502020204030204" pitchFamily="34" charset="0"/>
                <a:cs typeface="Simplified Arabic" panose="02020603050405020304" pitchFamily="18" charset="-78"/>
              </a:rPr>
              <a:t>15:45   مواصلة تخطيط العمل (عمل جماعي) </a:t>
            </a:r>
            <a:endParaRPr lang="fr-CH" sz="2000" dirty="0">
              <a:effectLst/>
              <a:latin typeface="Arial" panose="020B0604020202020204" pitchFamily="34" charset="0"/>
              <a:ea typeface="Calibri" panose="020F0502020204030204" pitchFamily="34" charset="0"/>
              <a:cs typeface="Calibri" panose="020F0502020204030204" pitchFamily="34" charset="0"/>
            </a:endParaRPr>
          </a:p>
          <a:p>
            <a:pPr algn="just" rtl="1">
              <a:lnSpc>
                <a:spcPct val="107000"/>
              </a:lnSpc>
              <a:spcAft>
                <a:spcPts val="800"/>
              </a:spcAft>
            </a:pPr>
            <a:r>
              <a:rPr lang="ar-SA" sz="2000" i="1" dirty="0">
                <a:effectLst/>
                <a:latin typeface="Arial" panose="020B0604020202020204" pitchFamily="34" charset="0"/>
                <a:ea typeface="Calibri" panose="020F0502020204030204" pitchFamily="34" charset="0"/>
                <a:cs typeface="Simplified Arabic" panose="02020603050405020304" pitchFamily="18" charset="-78"/>
              </a:rPr>
              <a:t>16:30</a:t>
            </a:r>
            <a:r>
              <a:rPr lang="en-GB" sz="2000" i="1" dirty="0">
                <a:effectLst/>
                <a:latin typeface="Simplified Arabic" panose="02020603050405020304" pitchFamily="18" charset="-78"/>
                <a:ea typeface="Calibri" panose="020F0502020204030204" pitchFamily="34" charset="0"/>
                <a:cs typeface="Calibri" panose="020F0502020204030204" pitchFamily="34" charset="0"/>
              </a:rPr>
              <a:t>	 </a:t>
            </a:r>
            <a:r>
              <a:rPr lang="ar-SA" sz="2000" i="1" dirty="0">
                <a:effectLst/>
                <a:latin typeface="Arial" panose="020B0604020202020204" pitchFamily="34" charset="0"/>
                <a:ea typeface="Calibri" panose="020F0502020204030204" pitchFamily="34" charset="0"/>
                <a:cs typeface="Simplified Arabic" panose="02020603050405020304" pitchFamily="18" charset="-78"/>
              </a:rPr>
              <a:t>عملية تجميع في الجلسة العامة </a:t>
            </a:r>
            <a:endParaRPr lang="fr-CH" sz="2000" dirty="0">
              <a:effectLst/>
              <a:latin typeface="Arial" panose="020B0604020202020204" pitchFamily="34" charset="0"/>
              <a:ea typeface="Calibri" panose="020F0502020204030204" pitchFamily="34" charset="0"/>
              <a:cs typeface="Calibri" panose="020F0502020204030204" pitchFamily="34" charset="0"/>
            </a:endParaRPr>
          </a:p>
          <a:p>
            <a:pPr algn="just" rtl="1">
              <a:lnSpc>
                <a:spcPct val="107000"/>
              </a:lnSpc>
              <a:spcAft>
                <a:spcPts val="800"/>
              </a:spcAft>
            </a:pPr>
            <a:r>
              <a:rPr lang="ar-SA" sz="2000" i="1" dirty="0">
                <a:effectLst/>
                <a:latin typeface="Arial" panose="020B0604020202020204" pitchFamily="34" charset="0"/>
                <a:ea typeface="Calibri" panose="020F0502020204030204" pitchFamily="34" charset="0"/>
                <a:cs typeface="Simplified Arabic" panose="02020603050405020304" pitchFamily="18" charset="-78"/>
              </a:rPr>
              <a:t>17:00   الجلسة الختامية والخطوات القادمة </a:t>
            </a:r>
            <a:endParaRPr lang="fr-CH" sz="2000" dirty="0">
              <a:effectLst/>
              <a:latin typeface="Arial" panose="020B0604020202020204" pitchFamily="34" charset="0"/>
              <a:ea typeface="Calibri" panose="020F0502020204030204" pitchFamily="34" charset="0"/>
              <a:cs typeface="Calibri" panose="020F0502020204030204" pitchFamily="34" charset="0"/>
            </a:endParaRPr>
          </a:p>
          <a:p>
            <a:pPr algn="just" rtl="1">
              <a:lnSpc>
                <a:spcPct val="107000"/>
              </a:lnSpc>
              <a:spcAft>
                <a:spcPts val="800"/>
              </a:spcAft>
            </a:pPr>
            <a:r>
              <a:rPr lang="ar-SA" sz="2000" i="1" dirty="0">
                <a:effectLst/>
                <a:latin typeface="Arial" panose="020B0604020202020204" pitchFamily="34" charset="0"/>
                <a:ea typeface="Calibri" panose="020F0502020204030204" pitchFamily="34" charset="0"/>
                <a:cs typeface="Simplified Arabic" panose="02020603050405020304" pitchFamily="18" charset="-78"/>
              </a:rPr>
              <a:t>17:30   الاختتام</a:t>
            </a:r>
            <a:endParaRPr lang="fr-CH" sz="20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6" name="TextBox 5">
            <a:extLst>
              <a:ext uri="{FF2B5EF4-FFF2-40B4-BE49-F238E27FC236}">
                <a16:creationId xmlns:a16="http://schemas.microsoft.com/office/drawing/2014/main" id="{45345226-480B-414B-AA22-2B6F837BB1F0}"/>
              </a:ext>
            </a:extLst>
          </p:cNvPr>
          <p:cNvSpPr txBox="1"/>
          <p:nvPr/>
        </p:nvSpPr>
        <p:spPr>
          <a:xfrm>
            <a:off x="6056478" y="1033272"/>
            <a:ext cx="5567871" cy="4355038"/>
          </a:xfrm>
          <a:prstGeom prst="rect">
            <a:avLst/>
          </a:prstGeom>
          <a:noFill/>
        </p:spPr>
        <p:txBody>
          <a:bodyPr wrap="none" rtlCol="0">
            <a:spAutoFit/>
          </a:bodyPr>
          <a:lstStyle/>
          <a:p>
            <a:pPr marL="0" marR="0" lvl="0" indent="0" algn="r" defTabSz="914400" rtl="1" eaLnBrk="1" fontAlgn="auto" latinLnBrk="0" hangingPunct="1">
              <a:lnSpc>
                <a:spcPct val="100000"/>
              </a:lnSpc>
              <a:spcBef>
                <a:spcPts val="700"/>
              </a:spcBef>
              <a:spcAft>
                <a:spcPts val="0"/>
              </a:spcAft>
              <a:buClr>
                <a:srgbClr val="DD8047"/>
              </a:buClr>
              <a:buSzPct val="60000"/>
              <a:buFont typeface="Arial" panose="020B0604020202020204" pitchFamily="34" charset="0"/>
              <a:buNone/>
              <a:tabLst/>
              <a:defRPr/>
            </a:pPr>
            <a:r>
              <a:rPr kumimoji="0" lang="ar-SA" sz="2000" b="1" i="0" u="none" strike="noStrike" kern="1200" cap="none" spc="0" normalizeH="0" baseline="0" noProof="0" dirty="0">
                <a:ln>
                  <a:noFill/>
                </a:ln>
                <a:solidFill>
                  <a:srgbClr val="0070C0"/>
                </a:solidFill>
                <a:effectLst/>
                <a:uLnTx/>
                <a:uFillTx/>
                <a:latin typeface="+mj-lt"/>
                <a:ea typeface="+mn-ea"/>
                <a:cs typeface="Calibri" panose="020F0502020204030204" pitchFamily="34" charset="0"/>
              </a:rPr>
              <a:t>الجزء الأول الفترة الصباحية</a:t>
            </a:r>
            <a:r>
              <a:rPr kumimoji="0" lang="en-GB" sz="2000" b="1" i="0" u="none" strike="noStrike" kern="1200" cap="none" spc="0" normalizeH="0" baseline="0" noProof="0" dirty="0">
                <a:ln>
                  <a:noFill/>
                </a:ln>
                <a:solidFill>
                  <a:srgbClr val="0070C0"/>
                </a:solidFill>
                <a:effectLst/>
                <a:uLnTx/>
                <a:uFillTx/>
                <a:latin typeface="+mj-lt"/>
                <a:ea typeface="+mn-ea"/>
                <a:cs typeface="Calibri" panose="020F0502020204030204" pitchFamily="34" charset="0"/>
              </a:rPr>
              <a:t>:</a:t>
            </a:r>
          </a:p>
          <a:p>
            <a:pPr marL="228600" marR="0" lvl="0" indent="-228600" algn="r" defTabSz="1252538"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ar-SA" sz="2000" b="0" i="1" u="none" strike="noStrike" kern="1200" cap="none" spc="0" normalizeH="0" baseline="0" noProof="0" dirty="0">
                <a:ln>
                  <a:noFill/>
                </a:ln>
                <a:solidFill>
                  <a:prstClr val="black"/>
                </a:solidFill>
                <a:effectLst/>
                <a:uLnTx/>
                <a:uFillTx/>
                <a:latin typeface="+mj-lt"/>
                <a:ea typeface="+mn-ea"/>
                <a:cs typeface="Arial" panose="020B0604020202020204" pitchFamily="34" charset="0"/>
              </a:rPr>
              <a:t>08:45	التسجيل</a:t>
            </a:r>
          </a:p>
          <a:p>
            <a:pPr marL="228600" marR="0" lvl="0" indent="-228600" algn="r" defTabSz="1252538"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ar-SA" sz="2000" b="0" i="1" u="none" strike="noStrike" kern="1200" cap="none" spc="0" normalizeH="0" baseline="0" noProof="0" dirty="0">
                <a:ln>
                  <a:noFill/>
                </a:ln>
                <a:solidFill>
                  <a:prstClr val="black"/>
                </a:solidFill>
                <a:effectLst/>
                <a:uLnTx/>
                <a:uFillTx/>
                <a:latin typeface="+mj-lt"/>
                <a:ea typeface="+mn-ea"/>
                <a:cs typeface="Arial" panose="020B0604020202020204" pitchFamily="34" charset="0"/>
              </a:rPr>
              <a:t>09:00	مقدمة</a:t>
            </a:r>
          </a:p>
          <a:p>
            <a:pPr marL="228600" marR="0" lvl="0" indent="-228600" algn="r" defTabSz="1252538"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ar-SA" sz="2000" b="0" i="1" u="none" strike="noStrike" kern="1200" cap="none" spc="0" normalizeH="0" baseline="0" noProof="0" dirty="0">
                <a:ln>
                  <a:noFill/>
                </a:ln>
                <a:solidFill>
                  <a:prstClr val="black"/>
                </a:solidFill>
                <a:effectLst/>
                <a:uLnTx/>
                <a:uFillTx/>
                <a:latin typeface="+mj-lt"/>
                <a:ea typeface="+mn-ea"/>
                <a:cs typeface="Arial" panose="020B0604020202020204" pitchFamily="34" charset="0"/>
              </a:rPr>
              <a:t>09:10	أهداف التمرين وكيفية أداء الأدوار</a:t>
            </a:r>
          </a:p>
          <a:p>
            <a:pPr marL="228600" marR="0" lvl="0" indent="-228600" algn="r" defTabSz="1252538"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ar-SA" sz="2000" b="0" i="1" u="none" strike="noStrike" kern="1200" cap="none" spc="0" normalizeH="0" baseline="0" noProof="0" dirty="0">
                <a:ln>
                  <a:noFill/>
                </a:ln>
                <a:solidFill>
                  <a:prstClr val="black"/>
                </a:solidFill>
                <a:effectLst/>
                <a:uLnTx/>
                <a:uFillTx/>
                <a:latin typeface="+mj-lt"/>
                <a:ea typeface="+mn-ea"/>
                <a:cs typeface="Arial" panose="020B0604020202020204" pitchFamily="34" charset="0"/>
              </a:rPr>
              <a:t>09:15	المحاكاة المكتبية</a:t>
            </a:r>
          </a:p>
          <a:p>
            <a:pPr marL="228600" marR="0" lvl="0" indent="-228600" algn="r" defTabSz="1252538"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ar-SA" sz="2000" b="0" i="1" u="none" strike="noStrike" kern="1200" cap="none" spc="0" normalizeH="0" baseline="0" noProof="0" dirty="0">
                <a:ln>
                  <a:noFill/>
                </a:ln>
                <a:solidFill>
                  <a:prstClr val="black"/>
                </a:solidFill>
                <a:effectLst/>
                <a:uLnTx/>
                <a:uFillTx/>
                <a:latin typeface="+mj-lt"/>
                <a:ea typeface="+mn-ea"/>
                <a:cs typeface="Arial" panose="020B0604020202020204" pitchFamily="34" charset="0"/>
              </a:rPr>
              <a:t>10:45	استراحة قصيرة (15 دقيقة)</a:t>
            </a:r>
          </a:p>
          <a:p>
            <a:pPr marL="228600" marR="0" lvl="0" indent="-228600" algn="r" defTabSz="1252538"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ar-SA" sz="2000" b="0" i="1" u="none" strike="noStrike" kern="1200" cap="none" spc="0" normalizeH="0" baseline="0" noProof="0" dirty="0">
                <a:ln>
                  <a:noFill/>
                </a:ln>
                <a:solidFill>
                  <a:prstClr val="black"/>
                </a:solidFill>
                <a:effectLst/>
                <a:uLnTx/>
                <a:uFillTx/>
                <a:latin typeface="+mj-lt"/>
                <a:ea typeface="+mn-ea"/>
                <a:cs typeface="Arial" panose="020B0604020202020204" pitchFamily="34" charset="0"/>
              </a:rPr>
              <a:t>11:00	المحاكاة المكتبية</a:t>
            </a:r>
          </a:p>
          <a:p>
            <a:pPr marL="228600" marR="0" lvl="0" indent="-228600" algn="r" defTabSz="1252538"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ar-SA" sz="2000" b="0" i="1" u="none" strike="noStrike" kern="1200" cap="none" spc="0" normalizeH="0" baseline="0" noProof="0" dirty="0">
                <a:ln>
                  <a:noFill/>
                </a:ln>
                <a:solidFill>
                  <a:prstClr val="black"/>
                </a:solidFill>
                <a:effectLst/>
                <a:uLnTx/>
                <a:uFillTx/>
                <a:latin typeface="+mj-lt"/>
                <a:ea typeface="+mn-ea"/>
                <a:cs typeface="Arial" panose="020B0604020202020204" pitchFamily="34" charset="0"/>
              </a:rPr>
              <a:t>12:30	المناقشة والتقييم </a:t>
            </a:r>
          </a:p>
          <a:p>
            <a:pPr marL="228600" marR="0" lvl="0" indent="-228600" algn="r" defTabSz="1252538"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ar-SA" sz="2000" b="0" i="1" u="none" strike="noStrike" kern="1200" cap="none" spc="0" normalizeH="0" baseline="0" noProof="0" dirty="0">
                <a:ln>
                  <a:noFill/>
                </a:ln>
                <a:solidFill>
                  <a:prstClr val="black"/>
                </a:solidFill>
                <a:effectLst/>
                <a:uLnTx/>
                <a:uFillTx/>
                <a:latin typeface="+mj-lt"/>
                <a:ea typeface="+mn-ea"/>
                <a:cs typeface="Arial" panose="020B0604020202020204" pitchFamily="34" charset="0"/>
              </a:rPr>
              <a:t>13:00	نهاية التمرين</a:t>
            </a:r>
          </a:p>
          <a:p>
            <a:pPr marL="228600" marR="0" lvl="0" indent="-228600" algn="r" defTabSz="1252538"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ar-SA" sz="2000" b="0" i="1" u="none" strike="noStrike" kern="1200" cap="none" spc="0" normalizeH="0" baseline="0" noProof="0" dirty="0">
                <a:ln>
                  <a:noFill/>
                </a:ln>
                <a:solidFill>
                  <a:prstClr val="black"/>
                </a:solidFill>
                <a:effectLst/>
                <a:uLnTx/>
                <a:uFillTx/>
                <a:latin typeface="+mj-lt"/>
                <a:ea typeface="+mn-ea"/>
                <a:cs typeface="Arial" panose="020B0604020202020204" pitchFamily="34" charset="0"/>
              </a:rPr>
              <a:t>13:00	فترة الغداء</a:t>
            </a:r>
          </a:p>
          <a:p>
            <a:endParaRPr lang="en-US" sz="2000" dirty="0">
              <a:latin typeface="+mj-lt"/>
              <a:cs typeface="Calibri" panose="020F0502020204030204" pitchFamily="34" charset="0"/>
            </a:endParaRPr>
          </a:p>
        </p:txBody>
      </p:sp>
      <p:cxnSp>
        <p:nvCxnSpPr>
          <p:cNvPr id="9" name="Straight Connector 8">
            <a:extLst>
              <a:ext uri="{FF2B5EF4-FFF2-40B4-BE49-F238E27FC236}">
                <a16:creationId xmlns:a16="http://schemas.microsoft.com/office/drawing/2014/main" id="{80FE309E-CD75-4C2F-817D-B24489667C9A}"/>
              </a:ext>
            </a:extLst>
          </p:cNvPr>
          <p:cNvCxnSpPr>
            <a:cxnSpLocks/>
          </p:cNvCxnSpPr>
          <p:nvPr/>
        </p:nvCxnSpPr>
        <p:spPr>
          <a:xfrm>
            <a:off x="5963767" y="1033272"/>
            <a:ext cx="0" cy="4018302"/>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012233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6" descr="A close up of a coffee cup sitting on a table&#10;&#10;Description automatically generated">
            <a:extLst>
              <a:ext uri="{FF2B5EF4-FFF2-40B4-BE49-F238E27FC236}">
                <a16:creationId xmlns:a16="http://schemas.microsoft.com/office/drawing/2014/main" id="{F182BF34-D40E-4D63-9929-583C8DCEDC43}"/>
              </a:ext>
            </a:extLst>
          </p:cNvPr>
          <p:cNvPicPr>
            <a:picLocks noGrp="1" noChangeAspect="1"/>
          </p:cNvPicPr>
          <p:nvPr>
            <p:ph idx="1"/>
          </p:nvPr>
        </p:nvPicPr>
        <p:blipFill rotWithShape="1">
          <a:blip r:embed="rId2" cstate="email">
            <a:extLst>
              <a:ext uri="{28A0092B-C50C-407E-A947-70E740481C1C}">
                <a14:useLocalDpi xmlns:a14="http://schemas.microsoft.com/office/drawing/2010/main"/>
              </a:ext>
            </a:extLst>
          </a:blip>
          <a:srcRect/>
          <a:stretch/>
        </p:blipFill>
        <p:spPr>
          <a:xfrm>
            <a:off x="0" y="651991"/>
            <a:ext cx="5256363" cy="5914286"/>
          </a:xfrm>
          <a:prstGeom prst="rect">
            <a:avLst/>
          </a:prstGeom>
        </p:spPr>
      </p:pic>
      <p:sp>
        <p:nvSpPr>
          <p:cNvPr id="2" name="Title 1">
            <a:extLst>
              <a:ext uri="{FF2B5EF4-FFF2-40B4-BE49-F238E27FC236}">
                <a16:creationId xmlns:a16="http://schemas.microsoft.com/office/drawing/2014/main" id="{4CC8DB75-6FDF-4990-B74D-9A2732931021}"/>
              </a:ext>
            </a:extLst>
          </p:cNvPr>
          <p:cNvSpPr>
            <a:spLocks noGrp="1"/>
          </p:cNvSpPr>
          <p:nvPr>
            <p:ph type="title"/>
          </p:nvPr>
        </p:nvSpPr>
        <p:spPr>
          <a:xfrm>
            <a:off x="1457705" y="1053"/>
            <a:ext cx="10515600" cy="581340"/>
          </a:xfrm>
        </p:spPr>
        <p:txBody>
          <a:bodyPr>
            <a:normAutofit fontScale="90000"/>
          </a:bodyPr>
          <a:lstStyle/>
          <a:p>
            <a:pPr algn="r" rtl="1"/>
            <a:r>
              <a:rPr lang="ar-SA" dirty="0"/>
              <a:t>استراحة</a:t>
            </a:r>
            <a:endParaRPr lang="en-US" dirty="0"/>
          </a:p>
        </p:txBody>
      </p:sp>
      <p:sp>
        <p:nvSpPr>
          <p:cNvPr id="4" name="Date Placeholder 3">
            <a:extLst>
              <a:ext uri="{FF2B5EF4-FFF2-40B4-BE49-F238E27FC236}">
                <a16:creationId xmlns:a16="http://schemas.microsoft.com/office/drawing/2014/main" id="{036C72D3-CA0F-4CE2-B229-7BBC2D9084AB}"/>
              </a:ext>
            </a:extLst>
          </p:cNvPr>
          <p:cNvSpPr>
            <a:spLocks noGrp="1"/>
          </p:cNvSpPr>
          <p:nvPr>
            <p:ph type="dt" sz="half" idx="10"/>
          </p:nvPr>
        </p:nvSpPr>
        <p:spPr>
          <a:xfrm>
            <a:off x="5481868" y="6645176"/>
            <a:ext cx="1499957" cy="280842"/>
          </a:xfrm>
        </p:spPr>
        <p:txBody>
          <a:bodyPr/>
          <a:lstStyle/>
          <a:p>
            <a:pPr algn="r" rtl="1"/>
            <a:r>
              <a:rPr lang="ar-SA" sz="1000" dirty="0"/>
              <a:t>19 كانون الأول/ديسمبر 2020</a:t>
            </a:r>
          </a:p>
          <a:p>
            <a:pPr algn="r" rtl="1"/>
            <a:endParaRPr lang="en-US" sz="1000" dirty="0"/>
          </a:p>
        </p:txBody>
      </p:sp>
      <p:sp>
        <p:nvSpPr>
          <p:cNvPr id="5" name="Rectangle 4">
            <a:extLst>
              <a:ext uri="{FF2B5EF4-FFF2-40B4-BE49-F238E27FC236}">
                <a16:creationId xmlns:a16="http://schemas.microsoft.com/office/drawing/2014/main" id="{8A53E21E-7CF7-4CC4-8BCD-1B6388A2620A}"/>
              </a:ext>
            </a:extLst>
          </p:cNvPr>
          <p:cNvSpPr/>
          <p:nvPr/>
        </p:nvSpPr>
        <p:spPr>
          <a:xfrm>
            <a:off x="6541008" y="1823730"/>
            <a:ext cx="3600000" cy="3570808"/>
          </a:xfrm>
          <a:prstGeom prst="rect">
            <a:avLst/>
          </a:prstGeom>
          <a:solidFill>
            <a:schemeClr val="bg1"/>
          </a:solidFill>
          <a:ln w="231775" cmpd="thickThin">
            <a:solidFill>
              <a:schemeClr val="accent1"/>
            </a:solidFill>
          </a:ln>
        </p:spPr>
        <p:txBody>
          <a:bodyPr wrap="square" lIns="0" tIns="0" rIns="0" bIns="0" anchor="ctr">
            <a:noAutofit/>
          </a:bodyPr>
          <a:lstStyle/>
          <a:p>
            <a:pPr algn="ctr"/>
            <a:r>
              <a:rPr lang="ar-SA" sz="3600" b="1" dirty="0">
                <a:solidFill>
                  <a:schemeClr val="accent1"/>
                </a:solidFill>
              </a:rPr>
              <a:t>استراحة قصيرة</a:t>
            </a:r>
            <a:br>
              <a:rPr lang="en-US" sz="3600" b="1" dirty="0">
                <a:solidFill>
                  <a:schemeClr val="accent1"/>
                </a:solidFill>
              </a:rPr>
            </a:br>
            <a:r>
              <a:rPr lang="ar-SA" sz="3600" b="1" dirty="0">
                <a:solidFill>
                  <a:schemeClr val="accent1"/>
                </a:solidFill>
              </a:rPr>
              <a:t>(15 دقيقة)</a:t>
            </a:r>
            <a:endParaRPr lang="en-US" sz="3600" b="1" dirty="0">
              <a:solidFill>
                <a:schemeClr val="accent1"/>
              </a:solidFill>
            </a:endParaRPr>
          </a:p>
        </p:txBody>
      </p:sp>
    </p:spTree>
    <p:extLst>
      <p:ext uri="{BB962C8B-B14F-4D97-AF65-F5344CB8AC3E}">
        <p14:creationId xmlns:p14="http://schemas.microsoft.com/office/powerpoint/2010/main" val="9493375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a:xfrm>
            <a:off x="7463908" y="0"/>
            <a:ext cx="4368276" cy="581340"/>
          </a:xfrm>
        </p:spPr>
        <p:txBody>
          <a:bodyPr>
            <a:normAutofit fontScale="90000"/>
          </a:bodyPr>
          <a:lstStyle/>
          <a:p>
            <a:pPr algn="r" rtl="1"/>
            <a:r>
              <a:rPr lang="ar-SA" dirty="0"/>
              <a:t>الجلسة الثالثة من السيناريو</a:t>
            </a:r>
            <a:endParaRPr lang="en-US" dirty="0"/>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a:xfrm>
            <a:off x="2957743" y="6705600"/>
            <a:ext cx="3889372" cy="152400"/>
          </a:xfrm>
        </p:spPr>
        <p:txBody>
          <a:bodyPr/>
          <a:lstStyle/>
          <a:p>
            <a:pPr algn="r" rtl="1"/>
            <a:r>
              <a:rPr lang="ar-SA" sz="1000" dirty="0"/>
              <a:t>19 كانون الأول/ديسمبر 2020</a:t>
            </a:r>
          </a:p>
          <a:p>
            <a:pPr algn="r" rtl="1"/>
            <a:endParaRPr lang="en-US" sz="1000" dirty="0"/>
          </a:p>
        </p:txBody>
      </p:sp>
      <p:sp>
        <p:nvSpPr>
          <p:cNvPr id="12" name="Freeform: Shape 11">
            <a:extLst>
              <a:ext uri="{FF2B5EF4-FFF2-40B4-BE49-F238E27FC236}">
                <a16:creationId xmlns:a16="http://schemas.microsoft.com/office/drawing/2014/main" id="{50516569-93BF-4AED-A5A6-4A963D0D6747}"/>
              </a:ext>
            </a:extLst>
          </p:cNvPr>
          <p:cNvSpPr/>
          <p:nvPr/>
        </p:nvSpPr>
        <p:spPr>
          <a:xfrm flipH="1" flipV="1">
            <a:off x="-14420" y="0"/>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solidFill>
            <a:schemeClr val="accent1"/>
          </a:solidFill>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31580723-2FFC-4BAE-A75A-2A08941F5213}"/>
              </a:ext>
            </a:extLst>
          </p:cNvPr>
          <p:cNvSpPr/>
          <p:nvPr/>
        </p:nvSpPr>
        <p:spPr>
          <a:xfrm flipH="1" flipV="1">
            <a:off x="-14419" y="0"/>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EFEC42E4-D28A-4D70-8CEF-0771D74B8BD4}"/>
              </a:ext>
            </a:extLst>
          </p:cNvPr>
          <p:cNvSpPr txBox="1"/>
          <p:nvPr/>
        </p:nvSpPr>
        <p:spPr>
          <a:xfrm>
            <a:off x="812632" y="133350"/>
            <a:ext cx="3054518" cy="400110"/>
          </a:xfrm>
          <a:prstGeom prst="rect">
            <a:avLst/>
          </a:prstGeom>
          <a:noFill/>
        </p:spPr>
        <p:txBody>
          <a:bodyPr wrap="square" rtlCol="0">
            <a:spAutoFit/>
          </a:bodyPr>
          <a:lstStyle/>
          <a:p>
            <a:pPr algn="r" rtl="1">
              <a:spcBef>
                <a:spcPts val="700"/>
              </a:spcBef>
              <a:buClr>
                <a:srgbClr val="DD8047"/>
              </a:buClr>
              <a:buSzPct val="60000"/>
            </a:pPr>
            <a:r>
              <a:rPr lang="ar-SA" sz="2000" b="1" dirty="0">
                <a:solidFill>
                  <a:schemeClr val="bg1"/>
                </a:solidFill>
                <a:latin typeface="Arial Black" panose="020B0A04020102020204" pitchFamily="34" charset="0"/>
              </a:rPr>
              <a:t>المحاكاة فقط</a:t>
            </a:r>
            <a:endParaRPr lang="en-US" sz="2000" b="1" dirty="0">
              <a:solidFill>
                <a:schemeClr val="bg1"/>
              </a:solidFill>
              <a:latin typeface="Arial Black" panose="020B0A04020102020204" pitchFamily="34" charset="0"/>
            </a:endParaRPr>
          </a:p>
        </p:txBody>
      </p:sp>
      <p:sp>
        <p:nvSpPr>
          <p:cNvPr id="7" name="Content Placeholder 3">
            <a:extLst>
              <a:ext uri="{FF2B5EF4-FFF2-40B4-BE49-F238E27FC236}">
                <a16:creationId xmlns:a16="http://schemas.microsoft.com/office/drawing/2014/main" id="{CA32754F-DBC8-44F2-8D71-5E44FE1295AC}"/>
              </a:ext>
            </a:extLst>
          </p:cNvPr>
          <p:cNvSpPr>
            <a:spLocks noGrp="1"/>
          </p:cNvSpPr>
          <p:nvPr>
            <p:ph idx="1"/>
          </p:nvPr>
        </p:nvSpPr>
        <p:spPr>
          <a:xfrm>
            <a:off x="4521057" y="910564"/>
            <a:ext cx="7311127" cy="5381867"/>
          </a:xfrm>
          <a:prstGeom prst="rect">
            <a:avLst/>
          </a:prstGeom>
          <a:solidFill>
            <a:schemeClr val="tx2">
              <a:lumMod val="20000"/>
              <a:lumOff val="80000"/>
            </a:schemeClr>
          </a:solidFill>
        </p:spPr>
        <p:txBody>
          <a:bodyPr anchor="ctr">
            <a:normAutofit/>
          </a:bodyPr>
          <a:lstStyle/>
          <a:p>
            <a:pPr algn="r" rtl="1">
              <a:lnSpc>
                <a:spcPct val="110000"/>
              </a:lnSpc>
            </a:pPr>
            <a:r>
              <a:rPr lang="ar-SA" sz="2000" dirty="0">
                <a:latin typeface="+mj-lt"/>
                <a:cs typeface="Calibri"/>
              </a:rPr>
              <a:t>تعد سلسلة الإمداد المُدارة بشكل فعال عنصراً بالغ الأهمية في نجاح توزيع لقاحات كوفيد-19</a:t>
            </a:r>
            <a:r>
              <a:rPr lang="en-US" sz="2000" dirty="0">
                <a:latin typeface="+mj-lt"/>
                <a:cs typeface="Calibri"/>
              </a:rPr>
              <a:t>.</a:t>
            </a:r>
          </a:p>
          <a:p>
            <a:pPr algn="r" rtl="1">
              <a:lnSpc>
                <a:spcPct val="110000"/>
              </a:lnSpc>
            </a:pPr>
            <a:r>
              <a:rPr lang="ar-SA" sz="2000" dirty="0">
                <a:latin typeface="+mj-lt"/>
                <a:cs typeface="Calibri"/>
              </a:rPr>
              <a:t>في ظل توافر المزيد من اللقاحات المرشحة، سيكون من الضروري فرض متطلبات تخزين ونقل مختلفة</a:t>
            </a:r>
            <a:r>
              <a:rPr lang="en-US" sz="2000" dirty="0">
                <a:latin typeface="+mj-lt"/>
                <a:cs typeface="Calibri"/>
              </a:rPr>
              <a:t>.</a:t>
            </a:r>
          </a:p>
          <a:p>
            <a:pPr algn="r" rtl="1">
              <a:lnSpc>
                <a:spcPct val="110000"/>
              </a:lnSpc>
            </a:pPr>
            <a:r>
              <a:rPr lang="ar-SA" sz="2000" dirty="0">
                <a:latin typeface="+mj-lt"/>
                <a:cs typeface="Calibri"/>
              </a:rPr>
              <a:t>ستُخزّن بعض اللقاحات عند درجة حرارة تتراوح ما بين  2  و8 درجات مئوية، في حين تتطلب لقاحات أخرى معدات سلسلة فائقة البرودة (من -70 إلى -80 درجة مئوية)، ومواد تغيير الطور المجمد أو الجليد الجاف عوضاً عن  التبريد التقليدية أثناء النقل.</a:t>
            </a:r>
            <a:endParaRPr lang="en-US" sz="2000" dirty="0">
              <a:latin typeface="+mj-lt"/>
              <a:cs typeface="Calibri"/>
            </a:endParaRPr>
          </a:p>
          <a:p>
            <a:pPr algn="r" rtl="1">
              <a:lnSpc>
                <a:spcPct val="110000"/>
              </a:lnSpc>
            </a:pPr>
            <a:r>
              <a:rPr lang="ar-SA" sz="2000" dirty="0">
                <a:latin typeface="+mj-lt"/>
                <a:cs typeface="Calibri"/>
              </a:rPr>
              <a:t>قد تتيح أيضاً الاستعانة بمصادر خارجية للتخزين والنقل حلاً يتسم بالكفاءة والفعالية من حيث التكلفة.</a:t>
            </a:r>
            <a:endParaRPr lang="en-US" sz="2000" dirty="0">
              <a:latin typeface="+mj-lt"/>
              <a:cs typeface="Calibri"/>
            </a:endParaRPr>
          </a:p>
          <a:p>
            <a:pPr algn="r" rtl="1">
              <a:lnSpc>
                <a:spcPct val="110000"/>
              </a:lnSpc>
            </a:pPr>
            <a:r>
              <a:rPr lang="ar-SA" sz="2000" dirty="0">
                <a:latin typeface="+mj-lt"/>
                <a:cs typeface="Calibri"/>
              </a:rPr>
              <a:t>سوف تُدار اللقاحات المتاحة وتوزع وفقاً لتعليمات المصنعين والإرشادات المماثلة المتعلقة بالإمدادات والخدمات اللوجستية والتوزيع على مستوى مرفق </a:t>
            </a:r>
            <a:r>
              <a:rPr lang="ar-SA" sz="2000" dirty="0" err="1">
                <a:latin typeface="+mj-lt"/>
                <a:cs typeface="Calibri"/>
              </a:rPr>
              <a:t>كوفاكس</a:t>
            </a:r>
            <a:r>
              <a:rPr lang="ar-SA" sz="2000" dirty="0">
                <a:latin typeface="+mj-lt"/>
                <a:cs typeface="Calibri"/>
              </a:rPr>
              <a:t>.</a:t>
            </a:r>
          </a:p>
          <a:p>
            <a:pPr algn="r" rtl="1">
              <a:lnSpc>
                <a:spcPct val="110000"/>
              </a:lnSpc>
            </a:pPr>
            <a:r>
              <a:rPr lang="ar-SA" sz="2000" dirty="0">
                <a:latin typeface="+mj-lt"/>
                <a:cs typeface="Calibri"/>
              </a:rPr>
              <a:t>أصدر الإنتربول </a:t>
            </a:r>
            <a:r>
              <a:rPr kumimoji="0" lang="ar-SA" sz="2100" b="0" i="0" u="none" strike="noStrike" kern="1200" cap="none" spc="0" normalizeH="0" baseline="0" noProof="0" dirty="0">
                <a:ln>
                  <a:noFill/>
                </a:ln>
                <a:solidFill>
                  <a:prstClr val="black"/>
                </a:solidFill>
                <a:effectLst/>
                <a:uLnTx/>
                <a:uFillTx/>
                <a:latin typeface="Arial" panose="020B0604020202020204"/>
                <a:ea typeface="+mn-ea"/>
                <a:cs typeface="Calibri"/>
                <a:hlinkClick r:id="rId3"/>
              </a:rPr>
              <a:t>تنبيهاً عالمياً</a:t>
            </a:r>
            <a:r>
              <a:rPr kumimoji="0" lang="en-US" sz="2100" b="0" i="0" u="none" strike="noStrike" kern="1200" cap="none" spc="0" normalizeH="0" baseline="0" noProof="0" dirty="0">
                <a:ln>
                  <a:noFill/>
                </a:ln>
                <a:solidFill>
                  <a:prstClr val="black"/>
                </a:solidFill>
                <a:effectLst/>
                <a:uLnTx/>
                <a:uFillTx/>
                <a:latin typeface="Arial" panose="020B0604020202020204"/>
                <a:ea typeface="+mn-ea"/>
                <a:cs typeface="Calibri"/>
                <a:hlinkClick r:id="rId3"/>
              </a:rPr>
              <a:t> </a:t>
            </a:r>
            <a:r>
              <a:rPr lang="ar-SA" sz="2000" dirty="0">
                <a:latin typeface="+mj-lt"/>
                <a:cs typeface="Calibri"/>
              </a:rPr>
              <a:t>لأجهزة إنفاذ القانون من أجل التهيؤ لمواجهة شبكات الجريمة المنظمة التي تستهدف لقاحات كوفيد-19.</a:t>
            </a:r>
            <a:endParaRPr lang="en-US" sz="2000" dirty="0">
              <a:latin typeface="+mj-lt"/>
              <a:cs typeface="Calibri"/>
            </a:endParaRPr>
          </a:p>
        </p:txBody>
      </p:sp>
      <p:pic>
        <p:nvPicPr>
          <p:cNvPr id="5122" name="Picture 2" descr="A laboratory in Kyiv, Ukraine performing PCR tests.">
            <a:extLst>
              <a:ext uri="{FF2B5EF4-FFF2-40B4-BE49-F238E27FC236}">
                <a16:creationId xmlns:a16="http://schemas.microsoft.com/office/drawing/2014/main" id="{3C8C826B-223B-4541-B71B-394A89FE88D6}"/>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52781" y="1003302"/>
            <a:ext cx="3940249" cy="2623594"/>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867522E3-592F-4342-82A2-80015B2E38ED}"/>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07154" y="3805957"/>
            <a:ext cx="3908227" cy="2605484"/>
          </a:xfrm>
          <a:prstGeom prst="rect">
            <a:avLst/>
          </a:prstGeom>
        </p:spPr>
      </p:pic>
    </p:spTree>
    <p:extLst>
      <p:ext uri="{BB962C8B-B14F-4D97-AF65-F5344CB8AC3E}">
        <p14:creationId xmlns:p14="http://schemas.microsoft.com/office/powerpoint/2010/main" val="1488010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a:xfrm>
            <a:off x="152780" y="-8247"/>
            <a:ext cx="11658220" cy="581340"/>
          </a:xfrm>
        </p:spPr>
        <p:txBody>
          <a:bodyPr>
            <a:normAutofit fontScale="90000"/>
          </a:bodyPr>
          <a:lstStyle/>
          <a:p>
            <a:pPr algn="r" rtl="1"/>
            <a:r>
              <a:rPr lang="ar-SA" dirty="0"/>
              <a:t>الجلسة 3 من المناقشة</a:t>
            </a:r>
            <a:endParaRPr lang="en-US" dirty="0"/>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fld id="{7EA682B2-33C9-4D4F-9A18-C7D5F7FE2751}" type="datetime3">
              <a:rPr lang="en-US" smtClean="0"/>
              <a:t>22 December 2020</a:t>
            </a:fld>
            <a:endParaRPr lang="en-US"/>
          </a:p>
        </p:txBody>
      </p:sp>
      <p:sp>
        <p:nvSpPr>
          <p:cNvPr id="5" name="Content Placeholder 4">
            <a:extLst>
              <a:ext uri="{FF2B5EF4-FFF2-40B4-BE49-F238E27FC236}">
                <a16:creationId xmlns:a16="http://schemas.microsoft.com/office/drawing/2014/main" id="{3E1A5D3E-4752-4F3C-9F21-38026AD79FBF}"/>
              </a:ext>
            </a:extLst>
          </p:cNvPr>
          <p:cNvSpPr>
            <a:spLocks noGrp="1"/>
          </p:cNvSpPr>
          <p:nvPr>
            <p:ph idx="1"/>
          </p:nvPr>
        </p:nvSpPr>
        <p:spPr>
          <a:xfrm>
            <a:off x="149674" y="742950"/>
            <a:ext cx="11975651" cy="5522768"/>
          </a:xfrm>
        </p:spPr>
        <p:txBody>
          <a:bodyPr vert="horz" lIns="91440" tIns="45720" rIns="91440" bIns="45720" rtlCol="0" anchor="t">
            <a:noAutofit/>
          </a:bodyPr>
          <a:lstStyle/>
          <a:p>
            <a:pPr marL="0" indent="0" algn="r" rtl="1">
              <a:buNone/>
            </a:pPr>
            <a:r>
              <a:rPr lang="ar-SA" sz="2400" b="1" dirty="0">
                <a:solidFill>
                  <a:schemeClr val="accent3"/>
                </a:solidFill>
                <a:latin typeface="Arial"/>
                <a:cs typeface="Arial"/>
              </a:rPr>
              <a:t>صف متطلبات سلسلة التوريد والمتطلبات اللوجستية الخاصة بك للقاحين المرشحين استناداً إلى المعلومات المقدمة </a:t>
            </a:r>
          </a:p>
          <a:p>
            <a:pPr marL="0" indent="0" algn="r" rtl="1">
              <a:buNone/>
            </a:pPr>
            <a:r>
              <a:rPr lang="ar-SA" sz="2400" b="1" dirty="0">
                <a:solidFill>
                  <a:schemeClr val="accent3"/>
                </a:solidFill>
                <a:latin typeface="Arial"/>
                <a:cs typeface="Arial"/>
              </a:rPr>
              <a:t>والأسئلة الواردة أدناه:</a:t>
            </a:r>
            <a:endParaRPr lang="en-US" sz="2400" b="1" dirty="0">
              <a:solidFill>
                <a:schemeClr val="accent3"/>
              </a:solidFill>
              <a:latin typeface="Arial"/>
              <a:cs typeface="Arial"/>
            </a:endParaRPr>
          </a:p>
          <a:p>
            <a:pPr marL="0" indent="0" algn="r" rtl="1">
              <a:lnSpc>
                <a:spcPct val="100000"/>
              </a:lnSpc>
              <a:spcBef>
                <a:spcPts val="0"/>
              </a:spcBef>
              <a:buNone/>
            </a:pPr>
            <a:endParaRPr lang="en-US" sz="1100" b="1" dirty="0">
              <a:solidFill>
                <a:schemeClr val="accent3"/>
              </a:solidFill>
              <a:latin typeface="Arial"/>
              <a:cs typeface="Arial"/>
            </a:endParaRPr>
          </a:p>
          <a:p>
            <a:pPr marL="0" indent="0" algn="r" rtl="1">
              <a:lnSpc>
                <a:spcPct val="110000"/>
              </a:lnSpc>
              <a:buNone/>
            </a:pPr>
            <a:r>
              <a:rPr lang="ar-SA" sz="2000" dirty="0">
                <a:latin typeface="Arial"/>
                <a:cs typeface="Arial"/>
              </a:rPr>
              <a:t>1-	ما هي حالة الاستعداد الراهنة لسلسلة الإمداد الخاصة بك؟ وما هي التدابير التي سيتعين عليك اتخاذها للحصول على لقاح سلسلة التبريد 	الفائق إذا خصص لك ذلك في مرفق </a:t>
            </a:r>
            <a:r>
              <a:rPr lang="ar-SA" sz="2000" dirty="0" err="1">
                <a:latin typeface="Arial"/>
                <a:cs typeface="Arial"/>
              </a:rPr>
              <a:t>كوفاكس</a:t>
            </a:r>
            <a:r>
              <a:rPr lang="ar-SA" sz="2000" dirty="0">
                <a:latin typeface="Arial"/>
                <a:cs typeface="Arial"/>
              </a:rPr>
              <a:t>؟</a:t>
            </a:r>
            <a:endParaRPr lang="en-US" sz="2000" dirty="0">
              <a:latin typeface="Arial"/>
              <a:cs typeface="Arial"/>
            </a:endParaRPr>
          </a:p>
          <a:p>
            <a:pPr marL="0" indent="0" algn="r" rtl="1">
              <a:lnSpc>
                <a:spcPct val="110000"/>
              </a:lnSpc>
              <a:buNone/>
            </a:pPr>
            <a:r>
              <a:rPr lang="ar-SA" sz="2000" dirty="0">
                <a:latin typeface="Arial"/>
                <a:cs typeface="Arial"/>
              </a:rPr>
              <a:t>2-	ما هي استراتيجيات التطعيم المحددة حالياً والتي بحوزتك وكيف ستعمل هذه الاستراتيجيات من ناحية التخزين والنقل مع كل من لقاحات 	سلسلة التبريد الفائق</a:t>
            </a:r>
            <a:r>
              <a:rPr lang="fr-CH" sz="2000" dirty="0">
                <a:latin typeface="Arial"/>
                <a:cs typeface="Arial"/>
              </a:rPr>
              <a:t> </a:t>
            </a:r>
            <a:r>
              <a:rPr lang="ar-SA" sz="2000" dirty="0">
                <a:latin typeface="Arial"/>
                <a:cs typeface="Arial"/>
              </a:rPr>
              <a:t>واللقاحات التي تتطلب تبريداً قياسياً؟ وما هي الحلول العملية التي يمكن تنفيذها؟</a:t>
            </a:r>
            <a:endParaRPr lang="en-US" sz="2000" dirty="0">
              <a:latin typeface="Arial"/>
              <a:cs typeface="Arial"/>
            </a:endParaRPr>
          </a:p>
          <a:p>
            <a:pPr marL="0" lvl="0" indent="0" algn="r" rtl="1">
              <a:lnSpc>
                <a:spcPct val="110000"/>
              </a:lnSpc>
              <a:buNone/>
            </a:pPr>
            <a:r>
              <a:rPr lang="ar-SA" sz="2000" dirty="0">
                <a:latin typeface="Arial"/>
                <a:cs typeface="Arial"/>
              </a:rPr>
              <a:t>3-	</a:t>
            </a:r>
            <a:r>
              <a:rPr lang="ar-SA" sz="2000" dirty="0">
                <a:solidFill>
                  <a:prstClr val="black"/>
                </a:solidFill>
                <a:latin typeface="Arial"/>
                <a:cs typeface="Arial"/>
              </a:rPr>
              <a:t>كيف ستدير وتتتبع استخدام اللقاحات ومعدلات الهدر من أجل توجيه التخصيص المناسب للإمدادات اللاحقة؟ وكيف ستعالج الصعوبات 	المتعلقة بالنفايات الطبية (التخلص منها في الموقع و/أو استخدام اللوجستيات العكسية)؟</a:t>
            </a:r>
          </a:p>
          <a:p>
            <a:pPr marL="0" lvl="0" indent="0" algn="r" rtl="1">
              <a:lnSpc>
                <a:spcPct val="110000"/>
              </a:lnSpc>
              <a:buNone/>
            </a:pPr>
            <a:r>
              <a:rPr lang="ar-SA" sz="2000" dirty="0">
                <a:solidFill>
                  <a:prstClr val="black"/>
                </a:solidFill>
                <a:latin typeface="Arial"/>
                <a:cs typeface="Arial"/>
              </a:rPr>
              <a:t>4-	كيف يمكن تعديل/إنشاء نظام معلومات سلسلة الإمداد لتقديم تقرير بذلك إلى مرفق </a:t>
            </a:r>
            <a:r>
              <a:rPr lang="ar-SA" sz="2000" dirty="0" err="1">
                <a:solidFill>
                  <a:prstClr val="black"/>
                </a:solidFill>
                <a:latin typeface="Arial"/>
                <a:cs typeface="Arial"/>
              </a:rPr>
              <a:t>كوفاكس</a:t>
            </a:r>
            <a:r>
              <a:rPr lang="ar-SA" sz="2000" dirty="0">
                <a:solidFill>
                  <a:prstClr val="black"/>
                </a:solidFill>
                <a:latin typeface="Arial"/>
                <a:cs typeface="Arial"/>
              </a:rPr>
              <a:t> (مثل  مراقبة قوارير اللقاحات</a:t>
            </a:r>
            <a:r>
              <a:rPr lang="fr-CH" sz="2000" dirty="0">
                <a:solidFill>
                  <a:prstClr val="black"/>
                </a:solidFill>
                <a:latin typeface="Arial"/>
                <a:cs typeface="Arial"/>
              </a:rPr>
              <a:t>، </a:t>
            </a:r>
            <a:r>
              <a:rPr lang="ar-SA" sz="2000" dirty="0">
                <a:solidFill>
                  <a:prstClr val="black"/>
                </a:solidFill>
                <a:latin typeface="Arial"/>
                <a:cs typeface="Arial"/>
              </a:rPr>
              <a:t>وانتهاء 	الصلاحية، ومدة الصلاحية، وما إلى ذلك)</a:t>
            </a:r>
          </a:p>
          <a:p>
            <a:pPr marL="0" indent="0" algn="r" rtl="1">
              <a:lnSpc>
                <a:spcPct val="110000"/>
              </a:lnSpc>
              <a:buNone/>
            </a:pPr>
            <a:r>
              <a:rPr lang="ar-SA" sz="2000" dirty="0">
                <a:latin typeface="Arial"/>
                <a:cs typeface="Arial"/>
              </a:rPr>
              <a:t>5-	كيف ستضمن أمن وسلامة مرافق تخزين اللقاحات، وتحافظ على سلامة اللقاحات وتماسكها أثناء النقل، وسلامة جميع الموظفين 	المسؤولين عن إدارة الإمدادات وتنفيذ التطعيم؟</a:t>
            </a:r>
            <a:endParaRPr lang="en-US" sz="2000" dirty="0">
              <a:latin typeface="Arial"/>
              <a:cs typeface="Arial"/>
            </a:endParaRPr>
          </a:p>
          <a:p>
            <a:pPr marL="342900" indent="-342900">
              <a:lnSpc>
                <a:spcPct val="100000"/>
              </a:lnSpc>
              <a:spcBef>
                <a:spcPts val="600"/>
              </a:spcBef>
              <a:buFont typeface="+mj-lt"/>
              <a:buAutoNum type="arabicPeriod"/>
            </a:pPr>
            <a:endParaRPr lang="en-US" dirty="0"/>
          </a:p>
        </p:txBody>
      </p:sp>
      <p:grpSp>
        <p:nvGrpSpPr>
          <p:cNvPr id="13" name="Group 12">
            <a:extLst>
              <a:ext uri="{FF2B5EF4-FFF2-40B4-BE49-F238E27FC236}">
                <a16:creationId xmlns:a16="http://schemas.microsoft.com/office/drawing/2014/main" id="{15EE2088-BD4F-4BAE-ABA9-484261EA79F0}"/>
              </a:ext>
            </a:extLst>
          </p:cNvPr>
          <p:cNvGrpSpPr/>
          <p:nvPr/>
        </p:nvGrpSpPr>
        <p:grpSpPr>
          <a:xfrm>
            <a:off x="-298798" y="311098"/>
            <a:ext cx="1188146" cy="1148256"/>
            <a:chOff x="10811048" y="-12342"/>
            <a:chExt cx="1188146" cy="1148256"/>
          </a:xfrm>
        </p:grpSpPr>
        <p:pic>
          <p:nvPicPr>
            <p:cNvPr id="11" name="Picture 10">
              <a:extLst>
                <a:ext uri="{FF2B5EF4-FFF2-40B4-BE49-F238E27FC236}">
                  <a16:creationId xmlns:a16="http://schemas.microsoft.com/office/drawing/2014/main" id="{09E70DA5-C3AC-496B-B01A-9B1A2FF5DBA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1215096" y="-12342"/>
              <a:ext cx="784098" cy="749356"/>
            </a:xfrm>
            <a:prstGeom prst="rect">
              <a:avLst/>
            </a:prstGeom>
          </p:spPr>
        </p:pic>
        <p:sp>
          <p:nvSpPr>
            <p:cNvPr id="12" name="TextBox 11">
              <a:extLst>
                <a:ext uri="{FF2B5EF4-FFF2-40B4-BE49-F238E27FC236}">
                  <a16:creationId xmlns:a16="http://schemas.microsoft.com/office/drawing/2014/main" id="{25323312-3B7C-4616-A796-F8C472B6F72E}"/>
                </a:ext>
              </a:extLst>
            </p:cNvPr>
            <p:cNvSpPr txBox="1"/>
            <p:nvPr/>
          </p:nvSpPr>
          <p:spPr>
            <a:xfrm>
              <a:off x="10811048" y="674249"/>
              <a:ext cx="1188146" cy="461665"/>
            </a:xfrm>
            <a:prstGeom prst="rect">
              <a:avLst/>
            </a:prstGeom>
            <a:noFill/>
          </p:spPr>
          <p:txBody>
            <a:bodyPr wrap="none" rtlCol="0">
              <a:spAutoFit/>
            </a:bodyPr>
            <a:lstStyle/>
            <a:p>
              <a:pPr algn="r" rtl="1">
                <a:spcBef>
                  <a:spcPts val="700"/>
                </a:spcBef>
                <a:buClr>
                  <a:srgbClr val="DD8047"/>
                </a:buClr>
                <a:buSzPct val="60000"/>
              </a:pPr>
              <a:r>
                <a:rPr lang="ar-SA" sz="2400" b="1" dirty="0">
                  <a:solidFill>
                    <a:srgbClr val="0070C0"/>
                  </a:solidFill>
                  <a:latin typeface="+mj-lt"/>
                  <a:cs typeface="Calibri" panose="020F0502020204030204" pitchFamily="34" charset="0"/>
                </a:rPr>
                <a:t>60 دقيقة</a:t>
              </a:r>
              <a:endParaRPr lang="en-US" sz="2400" b="1" dirty="0">
                <a:solidFill>
                  <a:srgbClr val="0070C0"/>
                </a:solidFill>
                <a:latin typeface="+mj-lt"/>
                <a:cs typeface="Calibri" panose="020F0502020204030204" pitchFamily="34" charset="0"/>
              </a:endParaRPr>
            </a:p>
          </p:txBody>
        </p:sp>
      </p:grpSp>
    </p:spTree>
    <p:extLst>
      <p:ext uri="{BB962C8B-B14F-4D97-AF65-F5344CB8AC3E}">
        <p14:creationId xmlns:p14="http://schemas.microsoft.com/office/powerpoint/2010/main" val="42904033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a:xfrm>
            <a:off x="6922089" y="48203"/>
            <a:ext cx="4953380" cy="512595"/>
          </a:xfrm>
        </p:spPr>
        <p:txBody>
          <a:bodyPr>
            <a:normAutofit fontScale="90000"/>
          </a:bodyPr>
          <a:lstStyle/>
          <a:p>
            <a:pPr algn="r" rtl="1"/>
            <a:r>
              <a:rPr lang="ar-SA" dirty="0"/>
              <a:t>الجلسة 4 من السيناريو</a:t>
            </a:r>
            <a:endParaRPr lang="en-US" dirty="0"/>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a:xfrm>
            <a:off x="5481868" y="6691290"/>
            <a:ext cx="1490432" cy="234728"/>
          </a:xfrm>
        </p:spPr>
        <p:txBody>
          <a:bodyPr/>
          <a:lstStyle/>
          <a:p>
            <a:pPr algn="r" rtl="1"/>
            <a:r>
              <a:rPr lang="ar-SA" sz="1000" dirty="0"/>
              <a:t>19 كانون الأول/ديسمبر 2020</a:t>
            </a:r>
          </a:p>
          <a:p>
            <a:pPr algn="r" rtl="1"/>
            <a:endParaRPr lang="en-US" sz="1000" dirty="0"/>
          </a:p>
        </p:txBody>
      </p:sp>
      <p:sp>
        <p:nvSpPr>
          <p:cNvPr id="12" name="Freeform: Shape 11">
            <a:extLst>
              <a:ext uri="{FF2B5EF4-FFF2-40B4-BE49-F238E27FC236}">
                <a16:creationId xmlns:a16="http://schemas.microsoft.com/office/drawing/2014/main" id="{50516569-93BF-4AED-A5A6-4A963D0D6747}"/>
              </a:ext>
            </a:extLst>
          </p:cNvPr>
          <p:cNvSpPr/>
          <p:nvPr/>
        </p:nvSpPr>
        <p:spPr>
          <a:xfrm flipH="1" flipV="1">
            <a:off x="0" y="-19932"/>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solidFill>
            <a:schemeClr val="accent1"/>
          </a:solidFill>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31580723-2FFC-4BAE-A75A-2A08941F5213}"/>
              </a:ext>
            </a:extLst>
          </p:cNvPr>
          <p:cNvSpPr/>
          <p:nvPr/>
        </p:nvSpPr>
        <p:spPr>
          <a:xfrm flipH="1" flipV="1">
            <a:off x="316531" y="0"/>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EFEC42E4-D28A-4D70-8CEF-0771D74B8BD4}"/>
              </a:ext>
            </a:extLst>
          </p:cNvPr>
          <p:cNvSpPr txBox="1"/>
          <p:nvPr/>
        </p:nvSpPr>
        <p:spPr>
          <a:xfrm>
            <a:off x="1299890" y="93309"/>
            <a:ext cx="2851486" cy="400110"/>
          </a:xfrm>
          <a:prstGeom prst="rect">
            <a:avLst/>
          </a:prstGeom>
          <a:noFill/>
        </p:spPr>
        <p:txBody>
          <a:bodyPr wrap="square" rtlCol="0">
            <a:spAutoFit/>
          </a:bodyPr>
          <a:lstStyle/>
          <a:p>
            <a:pPr algn="r" rtl="1">
              <a:spcBef>
                <a:spcPts val="700"/>
              </a:spcBef>
              <a:buClr>
                <a:srgbClr val="DD8047"/>
              </a:buClr>
              <a:buSzPct val="60000"/>
            </a:pPr>
            <a:r>
              <a:rPr lang="ar-SA" sz="2000" b="1" dirty="0">
                <a:solidFill>
                  <a:schemeClr val="bg1"/>
                </a:solidFill>
                <a:latin typeface="Arial Black" panose="020B0A04020102020204" pitchFamily="34" charset="0"/>
              </a:rPr>
              <a:t>المحاكاة فقط</a:t>
            </a:r>
            <a:endParaRPr lang="en-US" sz="2000" b="1" dirty="0">
              <a:solidFill>
                <a:schemeClr val="bg1"/>
              </a:solidFill>
              <a:latin typeface="Arial Black" panose="020B0A04020102020204" pitchFamily="34" charset="0"/>
            </a:endParaRPr>
          </a:p>
        </p:txBody>
      </p:sp>
      <p:sp>
        <p:nvSpPr>
          <p:cNvPr id="7" name="Content Placeholder 3">
            <a:extLst>
              <a:ext uri="{FF2B5EF4-FFF2-40B4-BE49-F238E27FC236}">
                <a16:creationId xmlns:a16="http://schemas.microsoft.com/office/drawing/2014/main" id="{CA32754F-DBC8-44F2-8D71-5E44FE1295AC}"/>
              </a:ext>
            </a:extLst>
          </p:cNvPr>
          <p:cNvSpPr>
            <a:spLocks noGrp="1"/>
          </p:cNvSpPr>
          <p:nvPr>
            <p:ph idx="1"/>
          </p:nvPr>
        </p:nvSpPr>
        <p:spPr>
          <a:xfrm>
            <a:off x="3761870" y="728675"/>
            <a:ext cx="8332674" cy="5839384"/>
          </a:xfrm>
          <a:prstGeom prst="rect">
            <a:avLst/>
          </a:prstGeom>
          <a:solidFill>
            <a:schemeClr val="tx2">
              <a:lumMod val="20000"/>
              <a:lumOff val="80000"/>
            </a:schemeClr>
          </a:solidFill>
        </p:spPr>
        <p:txBody>
          <a:bodyPr anchor="ctr">
            <a:normAutofit fontScale="92500" lnSpcReduction="10000"/>
          </a:bodyPr>
          <a:lstStyle/>
          <a:p>
            <a:pPr algn="r" rtl="1">
              <a:lnSpc>
                <a:spcPct val="110000"/>
              </a:lnSpc>
            </a:pPr>
            <a:r>
              <a:rPr lang="ar-SA" sz="2000" dirty="0">
                <a:latin typeface="+mj-lt"/>
                <a:cs typeface="Calibri"/>
              </a:rPr>
              <a:t>أُصدرت لقاحات مختلفة لبلدك ولديك الآن جرعات تكفي 3 في المائة من السكان</a:t>
            </a:r>
            <a:r>
              <a:rPr lang="en-US" sz="2000" dirty="0">
                <a:latin typeface="+mj-lt"/>
                <a:cs typeface="Calibri"/>
              </a:rPr>
              <a:t>.</a:t>
            </a:r>
            <a:r>
              <a:rPr lang="ar-SA" sz="2000" dirty="0">
                <a:latin typeface="+mj-lt"/>
                <a:cs typeface="Calibri"/>
              </a:rPr>
              <a:t> وبحوزتك استراتيجية لإعطاء الأولوية لفئات معينة وعملية التطعيم على وشك البدء.</a:t>
            </a:r>
            <a:endParaRPr lang="en-US" sz="2000" dirty="0">
              <a:latin typeface="+mj-lt"/>
              <a:cs typeface="Calibri"/>
            </a:endParaRPr>
          </a:p>
          <a:p>
            <a:pPr algn="r" rtl="1">
              <a:lnSpc>
                <a:spcPct val="110000"/>
              </a:lnSpc>
            </a:pPr>
            <a:r>
              <a:rPr lang="ar-SA" sz="2000" dirty="0" err="1">
                <a:latin typeface="+mj-lt"/>
                <a:cs typeface="Calibri"/>
              </a:rPr>
              <a:t>حينماكنت</a:t>
            </a:r>
            <a:r>
              <a:rPr lang="ar-SA" sz="2000" dirty="0">
                <a:latin typeface="+mj-lt"/>
                <a:cs typeface="Calibri"/>
              </a:rPr>
              <a:t> تستعد لإطلاق عملية التطعيم ، انتشر  قدر كبير من المعلومات الخاطئة في أوساط المجتمعات المحلية - "و</a:t>
            </a:r>
            <a:r>
              <a:rPr lang="ar-SA" sz="2000" i="1" dirty="0">
                <a:latin typeface="+mj-lt"/>
                <a:cs typeface="Calibri"/>
              </a:rPr>
              <a:t>باء إعلامي</a:t>
            </a:r>
            <a:r>
              <a:rPr lang="ar-SA" sz="2000" dirty="0">
                <a:latin typeface="+mj-lt"/>
                <a:cs typeface="Calibri"/>
              </a:rPr>
              <a:t>". </a:t>
            </a:r>
          </a:p>
          <a:p>
            <a:pPr algn="r" rtl="1">
              <a:lnSpc>
                <a:spcPct val="110000"/>
              </a:lnSpc>
            </a:pPr>
            <a:r>
              <a:rPr lang="ar-SA" sz="2000" dirty="0">
                <a:latin typeface="+mj-lt"/>
                <a:cs typeface="Calibri"/>
              </a:rPr>
              <a:t>يهدد هذا الوباء الإعلامي بإضعاف الثقة في برنامج التطعيم مع تداول عدد من الأساطير. وتشمل هذه الأساطير ما يلي</a:t>
            </a:r>
            <a:r>
              <a:rPr lang="en-US" sz="2000" dirty="0">
                <a:latin typeface="+mj-lt"/>
                <a:cs typeface="Calibri"/>
              </a:rPr>
              <a:t>:</a:t>
            </a:r>
          </a:p>
          <a:p>
            <a:pPr lvl="1" algn="r" rtl="1">
              <a:lnSpc>
                <a:spcPct val="110000"/>
              </a:lnSpc>
              <a:buFont typeface="Courier New" panose="02070309020205020404" pitchFamily="49" charset="0"/>
              <a:buChar char="o"/>
            </a:pPr>
            <a:r>
              <a:rPr lang="ar-SA" sz="1600" dirty="0">
                <a:latin typeface="+mj-lt"/>
                <a:cs typeface="Calibri"/>
              </a:rPr>
              <a:t>قد ينقل اللقاح لك كوفيد-19</a:t>
            </a:r>
            <a:endParaRPr lang="en-US" sz="1600" dirty="0">
              <a:latin typeface="+mj-lt"/>
              <a:cs typeface="Calibri"/>
            </a:endParaRPr>
          </a:p>
          <a:p>
            <a:pPr lvl="1" algn="r" rtl="1">
              <a:lnSpc>
                <a:spcPct val="110000"/>
              </a:lnSpc>
              <a:buFont typeface="Courier New" panose="02070309020205020404" pitchFamily="49" charset="0"/>
              <a:buChar char="o"/>
            </a:pPr>
            <a:r>
              <a:rPr lang="ar-SA" sz="1600" dirty="0">
                <a:latin typeface="+mj-lt"/>
                <a:cs typeface="Calibri"/>
              </a:rPr>
              <a:t>أُنتج هذا اللقاح بشكل مستعجل، وبالتالي لا يمكن أن يكون آمناً</a:t>
            </a:r>
          </a:p>
          <a:p>
            <a:pPr lvl="1" algn="r" rtl="1">
              <a:lnSpc>
                <a:spcPct val="110000"/>
              </a:lnSpc>
              <a:buFont typeface="Courier New" panose="02070309020205020404" pitchFamily="49" charset="0"/>
              <a:buChar char="o"/>
            </a:pPr>
            <a:r>
              <a:rPr lang="ar-SA" sz="1600" dirty="0">
                <a:latin typeface="+mj-lt"/>
                <a:cs typeface="Calibri"/>
              </a:rPr>
              <a:t>يحتوي اللقاح على سموم خطيرة؛</a:t>
            </a:r>
            <a:endParaRPr lang="en-US" sz="1600" dirty="0">
              <a:latin typeface="+mj-lt"/>
              <a:cs typeface="Calibri"/>
            </a:endParaRPr>
          </a:p>
          <a:p>
            <a:pPr lvl="1" algn="r" rtl="1">
              <a:lnSpc>
                <a:spcPct val="110000"/>
              </a:lnSpc>
              <a:buFont typeface="Courier New" panose="02070309020205020404" pitchFamily="49" charset="0"/>
              <a:buChar char="o"/>
            </a:pPr>
            <a:r>
              <a:rPr lang="ar-SA" sz="1600" dirty="0">
                <a:latin typeface="+mj-lt"/>
                <a:cs typeface="Calibri"/>
              </a:rPr>
              <a:t>يتضمن اللقاح شريحة تركب داخل جسم  الشخص لغرض غير أخلاقي؛</a:t>
            </a:r>
            <a:r>
              <a:rPr lang="en-US" sz="1600" dirty="0">
                <a:latin typeface="+mj-lt"/>
                <a:cs typeface="Calibri"/>
              </a:rPr>
              <a:t> </a:t>
            </a:r>
            <a:endParaRPr lang="ar-SA" sz="1600" dirty="0">
              <a:latin typeface="+mj-lt"/>
              <a:cs typeface="Calibri"/>
            </a:endParaRPr>
          </a:p>
          <a:p>
            <a:pPr lvl="1" algn="r" rtl="1">
              <a:lnSpc>
                <a:spcPct val="110000"/>
              </a:lnSpc>
              <a:buFont typeface="Courier New" panose="02070309020205020404" pitchFamily="49" charset="0"/>
              <a:buChar char="o"/>
            </a:pPr>
            <a:r>
              <a:rPr lang="ar-SA" sz="2000" dirty="0">
                <a:latin typeface="+mj-lt"/>
                <a:cs typeface="Calibri"/>
              </a:rPr>
              <a:t>تنحصر العديد من الأساطير ونظريات المؤامرة في مجموعات صغيرة، ولكن بعضاً من  هذه المعلومات يتسرب إلى  التيار الرئيسي ويتسبب في حدوث  شيء من التردد بين أفراد القطاع الأوسع من السكان.</a:t>
            </a:r>
            <a:endParaRPr lang="en-US" sz="2000" dirty="0">
              <a:latin typeface="+mj-lt"/>
              <a:cs typeface="Calibri"/>
            </a:endParaRPr>
          </a:p>
          <a:p>
            <a:pPr algn="r" rtl="1">
              <a:lnSpc>
                <a:spcPct val="110000"/>
              </a:lnSpc>
            </a:pPr>
            <a:r>
              <a:rPr lang="ar-SA" sz="2000" dirty="0">
                <a:latin typeface="+mj-lt"/>
                <a:cs typeface="Calibri"/>
              </a:rPr>
              <a:t>أشعلت وفاة شخص مسن مؤخراً بعد التطعيم شائعات سلبية في المجتمع المحلي وعلى مواقع التواصل الاجتماعي. ومن غير المؤكد حتى الآن ما إذا كانت الوفاة مرتبطة بالتطعيم، والتحقيق جار في هذا الشأن. ولكن الناس خائفون ويرفضون تلقي اللقاح</a:t>
            </a:r>
          </a:p>
          <a:p>
            <a:pPr algn="r" rtl="1">
              <a:lnSpc>
                <a:spcPct val="110000"/>
              </a:lnSpc>
            </a:pPr>
            <a:r>
              <a:rPr lang="ar-SA" sz="2000" dirty="0">
                <a:latin typeface="+mj-lt"/>
                <a:cs typeface="Calibri"/>
              </a:rPr>
              <a:t>انخفضت معدلات قبول لقاحات كوفيد-19 إلى 45 في المائة</a:t>
            </a:r>
            <a:endParaRPr lang="en-US" sz="2000" dirty="0">
              <a:latin typeface="+mj-lt"/>
              <a:cs typeface="Calibri"/>
            </a:endParaRPr>
          </a:p>
        </p:txBody>
      </p:sp>
      <p:sp>
        <p:nvSpPr>
          <p:cNvPr id="3" name="AutoShape 2" descr="Anti mask protest: Psychologists explain why some refuse ...">
            <a:extLst>
              <a:ext uri="{FF2B5EF4-FFF2-40B4-BE49-F238E27FC236}">
                <a16:creationId xmlns:a16="http://schemas.microsoft.com/office/drawing/2014/main" id="{A34D0E37-274B-9F4E-AEFF-0058CBB3D449}"/>
              </a:ext>
            </a:extLst>
          </p:cNvPr>
          <p:cNvSpPr>
            <a:spLocks noChangeAspect="1" noChangeArrowheads="1"/>
          </p:cNvSpPr>
          <p:nvPr/>
        </p:nvSpPr>
        <p:spPr bwMode="auto">
          <a:xfrm flipH="1">
            <a:off x="6248399" y="805817"/>
            <a:ext cx="2775583" cy="2775583"/>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5" name="Picture 4">
            <a:extLst>
              <a:ext uri="{FF2B5EF4-FFF2-40B4-BE49-F238E27FC236}">
                <a16:creationId xmlns:a16="http://schemas.microsoft.com/office/drawing/2014/main" id="{D96E0ECC-B85D-42C3-89D9-7DE6327F64EA}"/>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97456" y="2458580"/>
            <a:ext cx="3637935" cy="1940839"/>
          </a:xfrm>
          <a:prstGeom prst="rect">
            <a:avLst/>
          </a:prstGeom>
        </p:spPr>
      </p:pic>
    </p:spTree>
    <p:extLst>
      <p:ext uri="{BB962C8B-B14F-4D97-AF65-F5344CB8AC3E}">
        <p14:creationId xmlns:p14="http://schemas.microsoft.com/office/powerpoint/2010/main" val="10267514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a:xfrm>
            <a:off x="152779" y="-1"/>
            <a:ext cx="11764371" cy="573093"/>
          </a:xfrm>
        </p:spPr>
        <p:txBody>
          <a:bodyPr>
            <a:normAutofit fontScale="90000"/>
          </a:bodyPr>
          <a:lstStyle/>
          <a:p>
            <a:pPr algn="r" rtl="1"/>
            <a:r>
              <a:rPr lang="ar-SA" dirty="0"/>
              <a:t>الجلسة 4 من المناقشة</a:t>
            </a:r>
            <a:endParaRPr lang="en-US" dirty="0"/>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fld id="{7EA682B2-33C9-4D4F-9A18-C7D5F7FE2751}" type="datetime3">
              <a:rPr lang="en-US" smtClean="0"/>
              <a:t>22 December 2020</a:t>
            </a:fld>
            <a:endParaRPr lang="en-US"/>
          </a:p>
        </p:txBody>
      </p:sp>
      <p:sp>
        <p:nvSpPr>
          <p:cNvPr id="5" name="Content Placeholder 4">
            <a:extLst>
              <a:ext uri="{FF2B5EF4-FFF2-40B4-BE49-F238E27FC236}">
                <a16:creationId xmlns:a16="http://schemas.microsoft.com/office/drawing/2014/main" id="{3E1A5D3E-4752-4F3C-9F21-38026AD79FBF}"/>
              </a:ext>
            </a:extLst>
          </p:cNvPr>
          <p:cNvSpPr>
            <a:spLocks noGrp="1"/>
          </p:cNvSpPr>
          <p:nvPr>
            <p:ph idx="1"/>
          </p:nvPr>
        </p:nvSpPr>
        <p:spPr>
          <a:xfrm>
            <a:off x="152780" y="918456"/>
            <a:ext cx="11764371" cy="5209389"/>
          </a:xfrm>
        </p:spPr>
        <p:txBody>
          <a:bodyPr vert="horz" lIns="91440" tIns="45720" rIns="91440" bIns="45720" rtlCol="0" anchor="t">
            <a:noAutofit/>
          </a:bodyPr>
          <a:lstStyle/>
          <a:p>
            <a:pPr marL="0" indent="0" algn="r" rtl="1">
              <a:buNone/>
            </a:pPr>
            <a:r>
              <a:rPr lang="ar-SA" b="1" dirty="0">
                <a:solidFill>
                  <a:schemeClr val="accent3"/>
                </a:solidFill>
                <a:latin typeface="Arial"/>
                <a:cs typeface="Arial"/>
              </a:rPr>
              <a:t>حدد استراتيجية الاتصال الخاصة بك لتعزيز القبول والإقبال استناداً إلى المعلومات المقدمة والأسئلة الواردة أدناه</a:t>
            </a:r>
            <a:r>
              <a:rPr lang="en-US" b="1" dirty="0">
                <a:solidFill>
                  <a:schemeClr val="accent3"/>
                </a:solidFill>
                <a:latin typeface="Arial"/>
                <a:cs typeface="Arial"/>
              </a:rPr>
              <a:t>:</a:t>
            </a:r>
            <a:endParaRPr lang="en-US" dirty="0">
              <a:solidFill>
                <a:schemeClr val="accent3"/>
              </a:solidFill>
              <a:latin typeface="Arial"/>
              <a:cs typeface="Arial"/>
            </a:endParaRPr>
          </a:p>
          <a:p>
            <a:pPr marL="0" indent="0" algn="r" rtl="1">
              <a:lnSpc>
                <a:spcPct val="110000"/>
              </a:lnSpc>
              <a:buNone/>
            </a:pPr>
            <a:r>
              <a:rPr lang="ar-SA" sz="2000" dirty="0">
                <a:latin typeface="Arial"/>
                <a:cs typeface="Arial"/>
              </a:rPr>
              <a:t>1-	ممن يتألف فريقك الأساسي المسؤول عن تنسيق وإدارة الإبلاغ عن المخاطر؟</a:t>
            </a:r>
            <a:endParaRPr lang="en-US" sz="2000" dirty="0">
              <a:latin typeface="Arial"/>
              <a:cs typeface="Arial"/>
            </a:endParaRPr>
          </a:p>
          <a:p>
            <a:pPr marL="0" indent="0" algn="r" rtl="1">
              <a:lnSpc>
                <a:spcPct val="110000"/>
              </a:lnSpc>
              <a:buNone/>
            </a:pPr>
            <a:r>
              <a:rPr lang="ar-SA" sz="2000" dirty="0">
                <a:latin typeface="Arial"/>
                <a:cs typeface="Arial"/>
              </a:rPr>
              <a:t>2-	هل لديكم خطط وإجراءات تشغيلية موحدة لإدارة الإبلاغ عن المخاطر؟ ومن المسؤول عن ذلك؟</a:t>
            </a:r>
          </a:p>
          <a:p>
            <a:pPr marL="0" indent="0" algn="r" rtl="1">
              <a:lnSpc>
                <a:spcPct val="110000"/>
              </a:lnSpc>
              <a:buNone/>
            </a:pPr>
            <a:r>
              <a:rPr lang="ar-SA" sz="2000" dirty="0">
                <a:latin typeface="Arial"/>
                <a:cs typeface="Arial"/>
              </a:rPr>
              <a:t>3-	كيف يكتشف فريق الاتصال الأساسي الذي تنتمي إليه  الشائعات والمعلومات الخاطئة والمضللة، وخاصة عبر الإنترنت، وكيف يتصدى 	لها؟</a:t>
            </a:r>
          </a:p>
          <a:p>
            <a:pPr marL="0" indent="0" algn="r" rtl="1">
              <a:lnSpc>
                <a:spcPct val="110000"/>
              </a:lnSpc>
              <a:buNone/>
            </a:pPr>
            <a:r>
              <a:rPr lang="ar-SA" sz="2000" dirty="0">
                <a:latin typeface="Arial"/>
                <a:cs typeface="Arial"/>
              </a:rPr>
              <a:t>4-	من هو المسؤول عن وضع الرسائل الرئيسية وإزالتها؛ وعن ضمان أن يتحدث برنامج التحصين وأصحاب المصلحة بصوت واحد؟</a:t>
            </a:r>
          </a:p>
          <a:p>
            <a:pPr marL="0" indent="0" algn="r" rtl="1">
              <a:lnSpc>
                <a:spcPct val="110000"/>
              </a:lnSpc>
              <a:buNone/>
            </a:pPr>
            <a:r>
              <a:rPr lang="ar-SA" sz="2000" dirty="0">
                <a:latin typeface="Arial"/>
                <a:cs typeface="Arial"/>
              </a:rPr>
              <a:t>5-	ما هي البرامج التدريبية التي تُتاح للمتحدثين الرسميين الإعلاميين؟</a:t>
            </a:r>
          </a:p>
          <a:p>
            <a:pPr marL="0" indent="0" algn="r" rtl="1">
              <a:lnSpc>
                <a:spcPct val="110000"/>
              </a:lnSpc>
              <a:buNone/>
            </a:pPr>
            <a:r>
              <a:rPr lang="ar-SA" sz="2000" dirty="0">
                <a:latin typeface="Arial"/>
                <a:cs typeface="Arial"/>
              </a:rPr>
              <a:t>6-	كيف تضطلع بأنشطة التعبئة الاجتماعية والتواصل؟</a:t>
            </a:r>
          </a:p>
          <a:p>
            <a:pPr marL="0" indent="0" algn="r" rtl="1">
              <a:lnSpc>
                <a:spcPct val="110000"/>
              </a:lnSpc>
              <a:buNone/>
            </a:pPr>
            <a:r>
              <a:rPr lang="ar-SA" sz="2000" dirty="0">
                <a:latin typeface="Arial"/>
                <a:cs typeface="Arial"/>
              </a:rPr>
              <a:t>7-	ما هي الاستراتيجيات الأخرى المستخدمة (مثل استخدام الأفراد الموثوق بهم أو التأثير على المتحدثين الرسميين)؟</a:t>
            </a:r>
            <a:endParaRPr lang="en-US" dirty="0"/>
          </a:p>
          <a:p>
            <a:endParaRPr lang="en-US" dirty="0"/>
          </a:p>
          <a:p>
            <a:endParaRPr lang="en-US" dirty="0"/>
          </a:p>
        </p:txBody>
      </p:sp>
      <p:grpSp>
        <p:nvGrpSpPr>
          <p:cNvPr id="13" name="Group 12">
            <a:extLst>
              <a:ext uri="{FF2B5EF4-FFF2-40B4-BE49-F238E27FC236}">
                <a16:creationId xmlns:a16="http://schemas.microsoft.com/office/drawing/2014/main" id="{15EE2088-BD4F-4BAE-ABA9-484261EA79F0}"/>
              </a:ext>
            </a:extLst>
          </p:cNvPr>
          <p:cNvGrpSpPr/>
          <p:nvPr/>
        </p:nvGrpSpPr>
        <p:grpSpPr>
          <a:xfrm>
            <a:off x="152778" y="5118195"/>
            <a:ext cx="1961771" cy="1009650"/>
            <a:chOff x="9978391" y="5342554"/>
            <a:chExt cx="1801615" cy="749356"/>
          </a:xfrm>
        </p:grpSpPr>
        <p:pic>
          <p:nvPicPr>
            <p:cNvPr id="11" name="Picture 10">
              <a:extLst>
                <a:ext uri="{FF2B5EF4-FFF2-40B4-BE49-F238E27FC236}">
                  <a16:creationId xmlns:a16="http://schemas.microsoft.com/office/drawing/2014/main" id="{09E70DA5-C3AC-496B-B01A-9B1A2FF5DBA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978391" y="5342554"/>
              <a:ext cx="784098" cy="749356"/>
            </a:xfrm>
            <a:prstGeom prst="rect">
              <a:avLst/>
            </a:prstGeom>
          </p:spPr>
        </p:pic>
        <p:sp>
          <p:nvSpPr>
            <p:cNvPr id="12" name="TextBox 11">
              <a:extLst>
                <a:ext uri="{FF2B5EF4-FFF2-40B4-BE49-F238E27FC236}">
                  <a16:creationId xmlns:a16="http://schemas.microsoft.com/office/drawing/2014/main" id="{25323312-3B7C-4616-A796-F8C472B6F72E}"/>
                </a:ext>
              </a:extLst>
            </p:cNvPr>
            <p:cNvSpPr txBox="1"/>
            <p:nvPr/>
          </p:nvSpPr>
          <p:spPr>
            <a:xfrm>
              <a:off x="10668380" y="5522976"/>
              <a:ext cx="1111626" cy="342645"/>
            </a:xfrm>
            <a:prstGeom prst="rect">
              <a:avLst/>
            </a:prstGeom>
            <a:noFill/>
          </p:spPr>
          <p:txBody>
            <a:bodyPr wrap="square" rtlCol="0">
              <a:spAutoFit/>
            </a:bodyPr>
            <a:lstStyle/>
            <a:p>
              <a:pPr algn="r" rtl="1">
                <a:spcBef>
                  <a:spcPts val="700"/>
                </a:spcBef>
                <a:buClr>
                  <a:srgbClr val="DD8047"/>
                </a:buClr>
                <a:buSzPct val="60000"/>
              </a:pPr>
              <a:r>
                <a:rPr lang="ar-SA" sz="2400" b="1" dirty="0">
                  <a:solidFill>
                    <a:srgbClr val="0070C0"/>
                  </a:solidFill>
                  <a:latin typeface="+mj-lt"/>
                  <a:cs typeface="Calibri" panose="020F0502020204030204" pitchFamily="34" charset="0"/>
                </a:rPr>
                <a:t>60 دقيقة</a:t>
              </a:r>
              <a:endParaRPr lang="en-US" sz="2400" b="1" dirty="0">
                <a:solidFill>
                  <a:srgbClr val="0070C0"/>
                </a:solidFill>
                <a:latin typeface="+mj-lt"/>
                <a:cs typeface="Calibri" panose="020F0502020204030204" pitchFamily="34" charset="0"/>
              </a:endParaRPr>
            </a:p>
          </p:txBody>
        </p:sp>
      </p:grpSp>
    </p:spTree>
    <p:extLst>
      <p:ext uri="{BB962C8B-B14F-4D97-AF65-F5344CB8AC3E}">
        <p14:creationId xmlns:p14="http://schemas.microsoft.com/office/powerpoint/2010/main" val="19196939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pPr algn="r" rtl="1"/>
            <a:r>
              <a:rPr lang="ar-SA" dirty="0"/>
              <a:t>المناقشة والتقييم </a:t>
            </a:r>
            <a:endParaRPr lang="en-US" dirty="0"/>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a:xfrm>
            <a:off x="5257802" y="6772275"/>
            <a:ext cx="1609713" cy="85726"/>
          </a:xfrm>
        </p:spPr>
        <p:txBody>
          <a:bodyPr/>
          <a:lstStyle/>
          <a:p>
            <a:pPr algn="r" rtl="1"/>
            <a:r>
              <a:rPr lang="ar-SA" sz="1000" dirty="0"/>
              <a:t>19 كنون الأول/ديسمبر 2020</a:t>
            </a:r>
          </a:p>
          <a:p>
            <a:pPr algn="r" rtl="1"/>
            <a:endParaRPr lang="en-US" sz="1000" dirty="0"/>
          </a:p>
        </p:txBody>
      </p:sp>
      <p:pic>
        <p:nvPicPr>
          <p:cNvPr id="10" name="image9.png" descr="drawing_light_bulb_with_pen_1600_clr.png">
            <a:extLst>
              <a:ext uri="{FF2B5EF4-FFF2-40B4-BE49-F238E27FC236}">
                <a16:creationId xmlns:a16="http://schemas.microsoft.com/office/drawing/2014/main" id="{BE1C5A5E-B8B6-4E35-940D-F3C9E11A8E90}"/>
              </a:ext>
            </a:extLst>
          </p:cNvPr>
          <p:cNvPicPr/>
          <p:nvPr/>
        </p:nvPicPr>
        <p:blipFill>
          <a:blip r:embed="rId2" cstate="email">
            <a:extLst>
              <a:ext uri="{28A0092B-C50C-407E-A947-70E740481C1C}">
                <a14:useLocalDpi xmlns:a14="http://schemas.microsoft.com/office/drawing/2010/main"/>
              </a:ext>
            </a:extLst>
          </a:blip>
          <a:stretch>
            <a:fillRect/>
          </a:stretch>
        </p:blipFill>
        <p:spPr>
          <a:xfrm>
            <a:off x="3358867" y="1854388"/>
            <a:ext cx="2737133" cy="2883175"/>
          </a:xfrm>
          <a:prstGeom prst="rect">
            <a:avLst/>
          </a:prstGeom>
          <a:ln w="12700">
            <a:miter lim="400000"/>
          </a:ln>
        </p:spPr>
      </p:pic>
      <p:sp>
        <p:nvSpPr>
          <p:cNvPr id="7" name="Rectangle 6">
            <a:extLst>
              <a:ext uri="{FF2B5EF4-FFF2-40B4-BE49-F238E27FC236}">
                <a16:creationId xmlns:a16="http://schemas.microsoft.com/office/drawing/2014/main" id="{C01FE6C6-074E-411A-8012-C35DDF7F562A}"/>
              </a:ext>
            </a:extLst>
          </p:cNvPr>
          <p:cNvSpPr/>
          <p:nvPr/>
        </p:nvSpPr>
        <p:spPr>
          <a:xfrm>
            <a:off x="6352464" y="2596400"/>
            <a:ext cx="4524232" cy="2883175"/>
          </a:xfrm>
          <a:prstGeom prst="rect">
            <a:avLst/>
          </a:prstGeom>
        </p:spPr>
        <p:txBody>
          <a:bodyPr wrap="square">
            <a:noAutofit/>
          </a:bodyPr>
          <a:lstStyle/>
          <a:p>
            <a:pPr algn="r"/>
            <a:r>
              <a:rPr lang="ar-SA" sz="3200" b="1" dirty="0"/>
              <a:t>تعقيبات المشاركين</a:t>
            </a:r>
          </a:p>
          <a:p>
            <a:pPr algn="r"/>
            <a:r>
              <a:rPr lang="ar-SA" sz="3200" b="1" dirty="0"/>
              <a:t> الأولية على</a:t>
            </a:r>
          </a:p>
          <a:p>
            <a:pPr algn="r"/>
            <a:r>
              <a:rPr lang="ar-SA" sz="3200" b="1" dirty="0"/>
              <a:t>التمرين المكتبي</a:t>
            </a:r>
            <a:endParaRPr lang="en-US" sz="3200" b="1" dirty="0"/>
          </a:p>
        </p:txBody>
      </p:sp>
      <p:cxnSp>
        <p:nvCxnSpPr>
          <p:cNvPr id="9" name="Straight Connector 8">
            <a:extLst>
              <a:ext uri="{FF2B5EF4-FFF2-40B4-BE49-F238E27FC236}">
                <a16:creationId xmlns:a16="http://schemas.microsoft.com/office/drawing/2014/main" id="{9D121E52-4A50-4F4A-83AF-5C0983ECE7FA}"/>
              </a:ext>
            </a:extLst>
          </p:cNvPr>
          <p:cNvCxnSpPr>
            <a:cxnSpLocks/>
          </p:cNvCxnSpPr>
          <p:nvPr/>
        </p:nvCxnSpPr>
        <p:spPr>
          <a:xfrm>
            <a:off x="6571399" y="2804614"/>
            <a:ext cx="0" cy="1351129"/>
          </a:xfrm>
          <a:prstGeom prst="line">
            <a:avLst/>
          </a:prstGeom>
          <a:ln w="47625">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924851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iterate>
                                    <p:tmAbs val="0"/>
                                  </p:iterate>
                                  <p:childTnLst>
                                    <p:set>
                                      <p:cBhvr>
                                        <p:cTn id="6" fill="hold"/>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advAuto="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a:xfrm>
            <a:off x="5481868" y="6705600"/>
            <a:ext cx="1528532" cy="220418"/>
          </a:xfrm>
        </p:spPr>
        <p:txBody>
          <a:bodyPr/>
          <a:lstStyle/>
          <a:p>
            <a:pPr algn="r" rtl="1"/>
            <a:r>
              <a:rPr lang="ar-SA" sz="1000" dirty="0"/>
              <a:t>19 كانون الأول/ديسمبر 2020</a:t>
            </a:r>
          </a:p>
          <a:p>
            <a:pPr algn="r" rtl="1"/>
            <a:endParaRPr lang="en-US" sz="1000" dirty="0"/>
          </a:p>
        </p:txBody>
      </p:sp>
      <p:sp>
        <p:nvSpPr>
          <p:cNvPr id="7" name="Rectangle 6">
            <a:extLst>
              <a:ext uri="{FF2B5EF4-FFF2-40B4-BE49-F238E27FC236}">
                <a16:creationId xmlns:a16="http://schemas.microsoft.com/office/drawing/2014/main" id="{C01FE6C6-074E-411A-8012-C35DDF7F562A}"/>
              </a:ext>
            </a:extLst>
          </p:cNvPr>
          <p:cNvSpPr/>
          <p:nvPr/>
        </p:nvSpPr>
        <p:spPr>
          <a:xfrm>
            <a:off x="0" y="657692"/>
            <a:ext cx="4676384" cy="5891381"/>
          </a:xfrm>
          <a:prstGeom prst="rect">
            <a:avLst/>
          </a:prstGeom>
          <a:solidFill>
            <a:schemeClr val="tx2"/>
          </a:solidFill>
          <a:effectLst/>
        </p:spPr>
        <p:txBody>
          <a:bodyPr wrap="square">
            <a:noAutofit/>
          </a:bodyPr>
          <a:lstStyle/>
          <a:p>
            <a:pPr algn="ctr" rtl="1"/>
            <a:r>
              <a:rPr lang="ar-SA" sz="3200" b="1" dirty="0">
                <a:solidFill>
                  <a:schemeClr val="bg1"/>
                </a:solidFill>
              </a:rPr>
              <a:t>تيسير استخلاص المعلومات</a:t>
            </a:r>
            <a:endParaRPr lang="en-US" sz="3200" b="1" dirty="0">
              <a:solidFill>
                <a:schemeClr val="bg1"/>
              </a:solidFill>
            </a:endParaRPr>
          </a:p>
          <a:p>
            <a:pPr algn="ctr" rtl="1"/>
            <a:r>
              <a:rPr lang="ar-SA" sz="3200" b="1" dirty="0">
                <a:solidFill>
                  <a:schemeClr val="bg1"/>
                </a:solidFill>
              </a:rPr>
              <a:t>و</a:t>
            </a:r>
            <a:r>
              <a:rPr lang="en-US" sz="3200" b="1" dirty="0">
                <a:solidFill>
                  <a:schemeClr val="bg1"/>
                </a:solidFill>
              </a:rPr>
              <a:t> </a:t>
            </a:r>
          </a:p>
          <a:p>
            <a:pPr algn="ctr" rtl="1"/>
            <a:r>
              <a:rPr lang="ar-SA" sz="3200" b="1" dirty="0">
                <a:solidFill>
                  <a:schemeClr val="bg1"/>
                </a:solidFill>
              </a:rPr>
              <a:t>تخطيط العمل</a:t>
            </a:r>
            <a:endParaRPr lang="en-US" sz="3200" b="1" dirty="0">
              <a:solidFill>
                <a:schemeClr val="bg1"/>
              </a:solidFill>
            </a:endParaRPr>
          </a:p>
        </p:txBody>
      </p:sp>
      <p:sp>
        <p:nvSpPr>
          <p:cNvPr id="12" name="Rectangle 11">
            <a:extLst>
              <a:ext uri="{FF2B5EF4-FFF2-40B4-BE49-F238E27FC236}">
                <a16:creationId xmlns:a16="http://schemas.microsoft.com/office/drawing/2014/main" id="{5B444B19-C2EE-4E64-AC58-E33AAEB9FDA5}"/>
              </a:ext>
            </a:extLst>
          </p:cNvPr>
          <p:cNvSpPr/>
          <p:nvPr/>
        </p:nvSpPr>
        <p:spPr>
          <a:xfrm>
            <a:off x="7835022" y="2653304"/>
            <a:ext cx="3769417" cy="3059299"/>
          </a:xfrm>
          <a:prstGeom prst="rect">
            <a:avLst/>
          </a:prstGeom>
        </p:spPr>
        <p:txBody>
          <a:bodyPr wrap="square">
            <a:spAutoFit/>
          </a:bodyPr>
          <a:lstStyle/>
          <a:p>
            <a:pPr>
              <a:lnSpc>
                <a:spcPct val="90000"/>
              </a:lnSpc>
              <a:spcBef>
                <a:spcPts val="700"/>
              </a:spcBef>
              <a:buClr>
                <a:srgbClr val="0090D0"/>
              </a:buClr>
              <a:buSzPct val="100000"/>
            </a:pPr>
            <a:endParaRPr lang="en-US" sz="2400" b="1" dirty="0">
              <a:solidFill>
                <a:schemeClr val="bg1"/>
              </a:solidFill>
              <a:latin typeface="Calibri" panose="020F0502020204030204" pitchFamily="34" charset="0"/>
              <a:cs typeface="Calibri" panose="020F0502020204030204" pitchFamily="34" charset="0"/>
            </a:endParaRPr>
          </a:p>
          <a:p>
            <a:pPr marL="457200" indent="-228600">
              <a:lnSpc>
                <a:spcPct val="90000"/>
              </a:lnSpc>
              <a:spcBef>
                <a:spcPts val="0"/>
              </a:spcBef>
              <a:spcAft>
                <a:spcPts val="1200"/>
              </a:spcAft>
              <a:buClr>
                <a:srgbClr val="0090D0"/>
              </a:buClr>
              <a:buSzPct val="100000"/>
              <a:buFont typeface="Arial" panose="020B0604020202020204" pitchFamily="34" charset="0"/>
              <a:buChar char="•"/>
            </a:pPr>
            <a:r>
              <a:rPr lang="en-US" sz="2400" dirty="0">
                <a:solidFill>
                  <a:schemeClr val="bg1"/>
                </a:solidFill>
                <a:latin typeface="Calibri" panose="020F0502020204030204" pitchFamily="34" charset="0"/>
                <a:cs typeface="Calibri" panose="020F0502020204030204" pitchFamily="34" charset="0"/>
              </a:rPr>
              <a:t>GAP analysis: Focus group discussion to review readiness benchmarks</a:t>
            </a:r>
          </a:p>
          <a:p>
            <a:pPr marL="457200" indent="-228600">
              <a:lnSpc>
                <a:spcPct val="90000"/>
              </a:lnSpc>
              <a:spcBef>
                <a:spcPts val="0"/>
              </a:spcBef>
              <a:spcAft>
                <a:spcPts val="1200"/>
              </a:spcAft>
              <a:buClr>
                <a:srgbClr val="0090D0"/>
              </a:buClr>
              <a:buSzPct val="100000"/>
              <a:buFont typeface="Arial" panose="020B0604020202020204" pitchFamily="34" charset="0"/>
              <a:buChar char="•"/>
            </a:pPr>
            <a:r>
              <a:rPr lang="en-US" sz="2400" dirty="0">
                <a:solidFill>
                  <a:schemeClr val="bg1"/>
                </a:solidFill>
                <a:latin typeface="Calibri" panose="020F0502020204030204" pitchFamily="34" charset="0"/>
                <a:cs typeface="Calibri" panose="020F0502020204030204" pitchFamily="34" charset="0"/>
              </a:rPr>
              <a:t>Action planning</a:t>
            </a:r>
          </a:p>
          <a:p>
            <a:pPr marL="457200" indent="-228600">
              <a:lnSpc>
                <a:spcPct val="90000"/>
              </a:lnSpc>
              <a:spcAft>
                <a:spcPts val="1200"/>
              </a:spcAft>
              <a:buClr>
                <a:srgbClr val="0090D0"/>
              </a:buClr>
              <a:buSzPct val="100000"/>
              <a:buFont typeface="Arial" panose="020B0604020202020204" pitchFamily="34" charset="0"/>
              <a:buChar char="•"/>
            </a:pPr>
            <a:r>
              <a:rPr lang="en-US" sz="2400" dirty="0">
                <a:solidFill>
                  <a:schemeClr val="bg1"/>
                </a:solidFill>
                <a:latin typeface="Calibri" panose="020F0502020204030204" pitchFamily="34" charset="0"/>
                <a:cs typeface="Calibri" panose="020F0502020204030204" pitchFamily="34" charset="0"/>
              </a:rPr>
              <a:t>Participants feedback form</a:t>
            </a:r>
          </a:p>
        </p:txBody>
      </p:sp>
      <p:pic>
        <p:nvPicPr>
          <p:cNvPr id="1026" name="Picture 2" descr="WHOCOVID19_20200720_BGD_207">
            <a:extLst>
              <a:ext uri="{FF2B5EF4-FFF2-40B4-BE49-F238E27FC236}">
                <a16:creationId xmlns:a16="http://schemas.microsoft.com/office/drawing/2014/main" id="{5E7D0FA3-5548-C948-81A3-659F68BCE9C3}"/>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4676384" y="991547"/>
            <a:ext cx="7475024" cy="5357022"/>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E47153B2-1225-488D-8406-DA0C21257477}"/>
              </a:ext>
            </a:extLst>
          </p:cNvPr>
          <p:cNvSpPr/>
          <p:nvPr/>
        </p:nvSpPr>
        <p:spPr>
          <a:xfrm>
            <a:off x="453484" y="2549979"/>
            <a:ext cx="3769417" cy="2880789"/>
          </a:xfrm>
          <a:prstGeom prst="rect">
            <a:avLst/>
          </a:prstGeom>
        </p:spPr>
        <p:txBody>
          <a:bodyPr wrap="square">
            <a:spAutoFit/>
          </a:bodyPr>
          <a:lstStyle/>
          <a:p>
            <a:pPr algn="r" rtl="1">
              <a:lnSpc>
                <a:spcPct val="90000"/>
              </a:lnSpc>
              <a:spcBef>
                <a:spcPts val="700"/>
              </a:spcBef>
              <a:buClr>
                <a:srgbClr val="0090D0"/>
              </a:buClr>
              <a:buSzPct val="100000"/>
            </a:pPr>
            <a:endParaRPr lang="en-US" sz="2400" b="1" dirty="0">
              <a:solidFill>
                <a:schemeClr val="bg1"/>
              </a:solidFill>
              <a:latin typeface="Calibri" panose="020F0502020204030204" pitchFamily="34" charset="0"/>
              <a:cs typeface="Calibri" panose="020F0502020204030204" pitchFamily="34" charset="0"/>
            </a:endParaRPr>
          </a:p>
          <a:p>
            <a:pPr marL="457200" indent="-228600" algn="r" rtl="1">
              <a:lnSpc>
                <a:spcPct val="90000"/>
              </a:lnSpc>
              <a:spcBef>
                <a:spcPts val="0"/>
              </a:spcBef>
              <a:spcAft>
                <a:spcPts val="1200"/>
              </a:spcAft>
              <a:buClr>
                <a:srgbClr val="0090D0"/>
              </a:buClr>
              <a:buSzPct val="100000"/>
              <a:buFont typeface="Arial" panose="020B0604020202020204" pitchFamily="34" charset="0"/>
              <a:buChar char="•"/>
            </a:pPr>
            <a:r>
              <a:rPr lang="ar-SA" sz="2400" dirty="0">
                <a:solidFill>
                  <a:schemeClr val="bg1"/>
                </a:solidFill>
                <a:latin typeface="Calibri" panose="020F0502020204030204" pitchFamily="34" charset="0"/>
                <a:cs typeface="Calibri" panose="020F0502020204030204" pitchFamily="34" charset="0"/>
              </a:rPr>
              <a:t>تحليل الثغرات: مناقشة جماعية مركزة لاستعراض مدى الجاهزية</a:t>
            </a:r>
          </a:p>
          <a:p>
            <a:pPr marL="457200" indent="-228600" algn="r" rtl="1">
              <a:lnSpc>
                <a:spcPct val="90000"/>
              </a:lnSpc>
              <a:spcBef>
                <a:spcPts val="0"/>
              </a:spcBef>
              <a:spcAft>
                <a:spcPts val="1200"/>
              </a:spcAft>
              <a:buClr>
                <a:srgbClr val="0090D0"/>
              </a:buClr>
              <a:buSzPct val="100000"/>
              <a:buFont typeface="Arial" panose="020B0604020202020204" pitchFamily="34" charset="0"/>
              <a:buChar char="•"/>
            </a:pPr>
            <a:r>
              <a:rPr lang="ar-SA" sz="2400" dirty="0">
                <a:solidFill>
                  <a:schemeClr val="bg1"/>
                </a:solidFill>
                <a:latin typeface="Calibri" panose="020F0502020204030204" pitchFamily="34" charset="0"/>
                <a:cs typeface="Calibri" panose="020F0502020204030204" pitchFamily="34" charset="0"/>
              </a:rPr>
              <a:t>المقاييس</a:t>
            </a:r>
            <a:endParaRPr lang="en-US" sz="2400" dirty="0">
              <a:solidFill>
                <a:schemeClr val="bg1"/>
              </a:solidFill>
              <a:latin typeface="Calibri" panose="020F0502020204030204" pitchFamily="34" charset="0"/>
              <a:cs typeface="Calibri" panose="020F0502020204030204" pitchFamily="34" charset="0"/>
            </a:endParaRPr>
          </a:p>
          <a:p>
            <a:pPr marL="457200" indent="-228600" algn="r" rtl="1">
              <a:lnSpc>
                <a:spcPct val="90000"/>
              </a:lnSpc>
              <a:spcBef>
                <a:spcPts val="0"/>
              </a:spcBef>
              <a:spcAft>
                <a:spcPts val="1200"/>
              </a:spcAft>
              <a:buClr>
                <a:srgbClr val="0090D0"/>
              </a:buClr>
              <a:buSzPct val="100000"/>
              <a:buFont typeface="Arial" panose="020B0604020202020204" pitchFamily="34" charset="0"/>
              <a:buChar char="•"/>
            </a:pPr>
            <a:r>
              <a:rPr lang="ar-SA" sz="2400" dirty="0">
                <a:solidFill>
                  <a:schemeClr val="bg1"/>
                </a:solidFill>
                <a:latin typeface="Calibri" panose="020F0502020204030204" pitchFamily="34" charset="0"/>
                <a:cs typeface="Calibri" panose="020F0502020204030204" pitchFamily="34" charset="0"/>
              </a:rPr>
              <a:t>تخطيط العمل</a:t>
            </a:r>
            <a:endParaRPr lang="en-US" sz="2400" dirty="0">
              <a:solidFill>
                <a:schemeClr val="bg1"/>
              </a:solidFill>
              <a:latin typeface="Calibri" panose="020F0502020204030204" pitchFamily="34" charset="0"/>
              <a:cs typeface="Calibri" panose="020F0502020204030204" pitchFamily="34" charset="0"/>
            </a:endParaRPr>
          </a:p>
          <a:p>
            <a:pPr marL="457200" indent="-228600" algn="r" rtl="1">
              <a:lnSpc>
                <a:spcPct val="90000"/>
              </a:lnSpc>
              <a:spcAft>
                <a:spcPts val="1200"/>
              </a:spcAft>
              <a:buClr>
                <a:srgbClr val="0090D0"/>
              </a:buClr>
              <a:buSzPct val="100000"/>
              <a:buFont typeface="Arial" panose="020B0604020202020204" pitchFamily="34" charset="0"/>
              <a:buChar char="•"/>
            </a:pPr>
            <a:r>
              <a:rPr lang="ar-SA" sz="2400" dirty="0">
                <a:solidFill>
                  <a:schemeClr val="bg1"/>
                </a:solidFill>
                <a:latin typeface="Calibri" panose="020F0502020204030204" pitchFamily="34" charset="0"/>
                <a:cs typeface="Calibri" panose="020F0502020204030204" pitchFamily="34" charset="0"/>
              </a:rPr>
              <a:t>نموذج تعقيبات المشاركين</a:t>
            </a:r>
            <a:endParaRPr lang="en-US" sz="2400" dirty="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6876344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34DAFD-A0A3-4E9F-8BCD-8CF1E43355C4}"/>
              </a:ext>
            </a:extLst>
          </p:cNvPr>
          <p:cNvSpPr>
            <a:spLocks noGrp="1"/>
          </p:cNvSpPr>
          <p:nvPr>
            <p:ph type="title"/>
          </p:nvPr>
        </p:nvSpPr>
        <p:spPr/>
        <p:txBody>
          <a:bodyPr>
            <a:normAutofit fontScale="90000"/>
          </a:bodyPr>
          <a:lstStyle/>
          <a:p>
            <a:pPr algn="r" rtl="1"/>
            <a:r>
              <a:rPr lang="ar-SA" dirty="0"/>
              <a:t>الجزء 2 من جدول الأعمال</a:t>
            </a:r>
            <a:endParaRPr lang="en-US" dirty="0"/>
          </a:p>
        </p:txBody>
      </p:sp>
      <p:sp>
        <p:nvSpPr>
          <p:cNvPr id="4" name="Date Placeholder 3">
            <a:extLst>
              <a:ext uri="{FF2B5EF4-FFF2-40B4-BE49-F238E27FC236}">
                <a16:creationId xmlns:a16="http://schemas.microsoft.com/office/drawing/2014/main" id="{A3B10564-5E44-4E45-905F-4B41B230E036}"/>
              </a:ext>
            </a:extLst>
          </p:cNvPr>
          <p:cNvSpPr>
            <a:spLocks noGrp="1"/>
          </p:cNvSpPr>
          <p:nvPr>
            <p:ph type="dt" sz="half" idx="10"/>
          </p:nvPr>
        </p:nvSpPr>
        <p:spPr>
          <a:xfrm>
            <a:off x="5385103" y="6810620"/>
            <a:ext cx="1400980" cy="47380"/>
          </a:xfrm>
        </p:spPr>
        <p:txBody>
          <a:bodyPr/>
          <a:lstStyle/>
          <a:p>
            <a:pPr algn="r" rtl="1"/>
            <a:r>
              <a:rPr lang="ar-SA" sz="900" dirty="0"/>
              <a:t>19 كانون الأول/ديسمبر 2020</a:t>
            </a:r>
          </a:p>
          <a:p>
            <a:pPr algn="r" rtl="1"/>
            <a:endParaRPr lang="ar-SA" sz="1000" dirty="0"/>
          </a:p>
        </p:txBody>
      </p:sp>
      <p:pic>
        <p:nvPicPr>
          <p:cNvPr id="10" name="Picture 9">
            <a:extLst>
              <a:ext uri="{FF2B5EF4-FFF2-40B4-BE49-F238E27FC236}">
                <a16:creationId xmlns:a16="http://schemas.microsoft.com/office/drawing/2014/main" id="{1289DD38-C76C-4D2F-9480-0059C555773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50512" y="2071371"/>
            <a:ext cx="4562939" cy="2984889"/>
          </a:xfrm>
          <a:prstGeom prst="rect">
            <a:avLst/>
          </a:prstGeom>
        </p:spPr>
      </p:pic>
      <p:sp>
        <p:nvSpPr>
          <p:cNvPr id="7" name="TextBox 6">
            <a:extLst>
              <a:ext uri="{FF2B5EF4-FFF2-40B4-BE49-F238E27FC236}">
                <a16:creationId xmlns:a16="http://schemas.microsoft.com/office/drawing/2014/main" id="{58B9E5DC-C990-473B-843A-E81DF812EE4D}"/>
              </a:ext>
            </a:extLst>
          </p:cNvPr>
          <p:cNvSpPr txBox="1"/>
          <p:nvPr/>
        </p:nvSpPr>
        <p:spPr>
          <a:xfrm>
            <a:off x="5755053" y="1818465"/>
            <a:ext cx="6117380" cy="3490699"/>
          </a:xfrm>
          <a:prstGeom prst="rect">
            <a:avLst/>
          </a:prstGeom>
          <a:noFill/>
        </p:spPr>
        <p:txBody>
          <a:bodyPr wrap="none" rtlCol="0">
            <a:spAutoFit/>
          </a:bodyPr>
          <a:lstStyle/>
          <a:p>
            <a:pPr lvl="0" algn="r" rtl="1">
              <a:spcBef>
                <a:spcPts val="700"/>
              </a:spcBef>
              <a:buClr>
                <a:srgbClr val="DD8047"/>
              </a:buClr>
              <a:buSzPct val="60000"/>
              <a:defRPr/>
            </a:pPr>
            <a:r>
              <a:rPr lang="ar-SA" sz="2000" b="1" dirty="0">
                <a:solidFill>
                  <a:srgbClr val="0070C0"/>
                </a:solidFill>
                <a:latin typeface="+mj-lt"/>
                <a:cs typeface="Calibri" panose="020F0502020204030204" pitchFamily="34" charset="0"/>
              </a:rPr>
              <a:t>فترة بعد الظهر</a:t>
            </a:r>
            <a:r>
              <a:rPr lang="en-GB" sz="2000" b="1" dirty="0">
                <a:solidFill>
                  <a:srgbClr val="0070C0"/>
                </a:solidFill>
                <a:latin typeface="+mj-lt"/>
                <a:cs typeface="Calibri" panose="020F0502020204030204" pitchFamily="34" charset="0"/>
              </a:rPr>
              <a:t>: </a:t>
            </a:r>
          </a:p>
          <a:p>
            <a:pPr lvl="0" algn="r" rtl="1">
              <a:spcBef>
                <a:spcPts val="700"/>
              </a:spcBef>
              <a:buClr>
                <a:srgbClr val="DD8047"/>
              </a:buClr>
              <a:buSzPct val="60000"/>
              <a:defRPr/>
            </a:pPr>
            <a:r>
              <a:rPr lang="ar-SA" sz="2000" dirty="0">
                <a:solidFill>
                  <a:srgbClr val="383838"/>
                </a:solidFill>
                <a:cs typeface="Calibri" panose="020F0502020204030204" pitchFamily="34" charset="0"/>
              </a:rPr>
              <a:t>14:00   تلخيص </a:t>
            </a:r>
          </a:p>
          <a:p>
            <a:pPr lvl="0" algn="r" rtl="1">
              <a:spcBef>
                <a:spcPts val="700"/>
              </a:spcBef>
              <a:buClr>
                <a:srgbClr val="DD8047"/>
              </a:buClr>
              <a:buSzPct val="60000"/>
              <a:defRPr/>
            </a:pPr>
            <a:r>
              <a:rPr lang="ar-SA" sz="2000" dirty="0">
                <a:solidFill>
                  <a:srgbClr val="383838"/>
                </a:solidFill>
                <a:cs typeface="Calibri" panose="020F0502020204030204" pitchFamily="34" charset="0"/>
              </a:rPr>
              <a:t>14:15   تحليل الثغرات وتخطيط العمل (عمل جماعي) </a:t>
            </a:r>
          </a:p>
          <a:p>
            <a:pPr lvl="0" algn="r" rtl="1">
              <a:spcBef>
                <a:spcPts val="700"/>
              </a:spcBef>
              <a:buClr>
                <a:srgbClr val="DD8047"/>
              </a:buClr>
              <a:buSzPct val="60000"/>
              <a:defRPr/>
            </a:pPr>
            <a:r>
              <a:rPr lang="ar-SA" sz="2000" dirty="0">
                <a:solidFill>
                  <a:srgbClr val="383838"/>
                </a:solidFill>
                <a:cs typeface="Calibri" panose="020F0502020204030204" pitchFamily="34" charset="0"/>
              </a:rPr>
              <a:t>15:30   استراحة قصيرة (15 دقيقة)</a:t>
            </a:r>
          </a:p>
          <a:p>
            <a:pPr lvl="0" algn="r" rtl="1">
              <a:spcBef>
                <a:spcPts val="700"/>
              </a:spcBef>
              <a:buClr>
                <a:srgbClr val="DD8047"/>
              </a:buClr>
              <a:buSzPct val="60000"/>
              <a:defRPr/>
            </a:pPr>
            <a:r>
              <a:rPr lang="ar-SA" sz="2000" dirty="0">
                <a:solidFill>
                  <a:srgbClr val="383838"/>
                </a:solidFill>
                <a:cs typeface="Calibri" panose="020F0502020204030204" pitchFamily="34" charset="0"/>
              </a:rPr>
              <a:t>15:45   مواصلة تخطيط العمل (عمل جماعي) </a:t>
            </a:r>
          </a:p>
          <a:p>
            <a:pPr lvl="0" algn="r" rtl="1">
              <a:spcBef>
                <a:spcPts val="700"/>
              </a:spcBef>
              <a:buClr>
                <a:srgbClr val="DD8047"/>
              </a:buClr>
              <a:buSzPct val="60000"/>
              <a:defRPr/>
            </a:pPr>
            <a:r>
              <a:rPr lang="ar-SA" sz="2000" dirty="0">
                <a:solidFill>
                  <a:srgbClr val="383838"/>
                </a:solidFill>
                <a:cs typeface="Calibri" panose="020F0502020204030204" pitchFamily="34" charset="0"/>
              </a:rPr>
              <a:t>16:30	 عملية تجميع في الجلسة العامة </a:t>
            </a:r>
          </a:p>
          <a:p>
            <a:pPr lvl="0" algn="r" rtl="1">
              <a:spcBef>
                <a:spcPts val="700"/>
              </a:spcBef>
              <a:buClr>
                <a:srgbClr val="DD8047"/>
              </a:buClr>
              <a:buSzPct val="60000"/>
              <a:defRPr/>
            </a:pPr>
            <a:r>
              <a:rPr lang="ar-SA" sz="2000" dirty="0">
                <a:solidFill>
                  <a:srgbClr val="383838"/>
                </a:solidFill>
                <a:cs typeface="Calibri" panose="020F0502020204030204" pitchFamily="34" charset="0"/>
              </a:rPr>
              <a:t>17:00   الجلسة الختامية والخطوات القادمة </a:t>
            </a:r>
          </a:p>
          <a:p>
            <a:pPr lvl="0" algn="r" rtl="1">
              <a:spcBef>
                <a:spcPts val="700"/>
              </a:spcBef>
              <a:buClr>
                <a:srgbClr val="DD8047"/>
              </a:buClr>
              <a:buSzPct val="60000"/>
              <a:defRPr/>
            </a:pPr>
            <a:r>
              <a:rPr lang="ar-SA" sz="2000" dirty="0">
                <a:solidFill>
                  <a:srgbClr val="383838"/>
                </a:solidFill>
                <a:cs typeface="Calibri" panose="020F0502020204030204" pitchFamily="34" charset="0"/>
              </a:rPr>
              <a:t>17:30   الاختتام</a:t>
            </a:r>
          </a:p>
          <a:p>
            <a:endParaRPr lang="en-US" sz="2000" dirty="0">
              <a:latin typeface="+mj-lt"/>
              <a:cs typeface="Calibri" panose="020F0502020204030204" pitchFamily="34" charset="0"/>
            </a:endParaRPr>
          </a:p>
        </p:txBody>
      </p:sp>
    </p:spTree>
    <p:extLst>
      <p:ext uri="{BB962C8B-B14F-4D97-AF65-F5344CB8AC3E}">
        <p14:creationId xmlns:p14="http://schemas.microsoft.com/office/powerpoint/2010/main" val="41965567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7D67A4-6045-44ED-A760-574DD29CB4AF}"/>
              </a:ext>
            </a:extLst>
          </p:cNvPr>
          <p:cNvSpPr>
            <a:spLocks noGrp="1"/>
          </p:cNvSpPr>
          <p:nvPr>
            <p:ph type="title"/>
          </p:nvPr>
        </p:nvSpPr>
        <p:spPr>
          <a:xfrm>
            <a:off x="1000505" y="0"/>
            <a:ext cx="10972420" cy="560697"/>
          </a:xfrm>
        </p:spPr>
        <p:txBody>
          <a:bodyPr>
            <a:normAutofit fontScale="90000"/>
          </a:bodyPr>
          <a:lstStyle/>
          <a:p>
            <a:pPr algn="r" rtl="1"/>
            <a:r>
              <a:rPr lang="en-US" dirty="0"/>
              <a:t>COVID-19 NDVP</a:t>
            </a:r>
          </a:p>
        </p:txBody>
      </p:sp>
      <p:sp>
        <p:nvSpPr>
          <p:cNvPr id="3" name="Content Placeholder 2">
            <a:extLst>
              <a:ext uri="{FF2B5EF4-FFF2-40B4-BE49-F238E27FC236}">
                <a16:creationId xmlns:a16="http://schemas.microsoft.com/office/drawing/2014/main" id="{78FB3533-94C3-42AF-A3DF-5547AE17C2EF}"/>
              </a:ext>
            </a:extLst>
          </p:cNvPr>
          <p:cNvSpPr>
            <a:spLocks noGrp="1"/>
          </p:cNvSpPr>
          <p:nvPr>
            <p:ph idx="1"/>
          </p:nvPr>
        </p:nvSpPr>
        <p:spPr>
          <a:xfrm>
            <a:off x="4606681" y="1111891"/>
            <a:ext cx="7522029" cy="5233988"/>
          </a:xfrm>
        </p:spPr>
        <p:txBody>
          <a:bodyPr vert="horz" lIns="91440" tIns="45720" rIns="91440" bIns="45720" rtlCol="0" anchor="t">
            <a:normAutofit lnSpcReduction="10000"/>
          </a:bodyPr>
          <a:lstStyle/>
          <a:p>
            <a:pPr marL="0" indent="0" algn="r" rtl="1">
              <a:lnSpc>
                <a:spcPct val="100000"/>
              </a:lnSpc>
              <a:buNone/>
            </a:pPr>
            <a:r>
              <a:rPr lang="ar-SA" sz="2400" dirty="0">
                <a:latin typeface="+mn-lt"/>
                <a:cs typeface="Calibri"/>
              </a:rPr>
              <a:t>تهدف الإرشادات المتعلقة بوضع خطة وطنية لتوزيع لقاحات كوفيد-19 والتطعيم ضده (</a:t>
            </a:r>
            <a:r>
              <a:rPr kumimoji="0" lang="en-US" sz="2000" b="0" i="0" u="none" strike="noStrike" kern="1200" cap="none" spc="0" normalizeH="0" baseline="0" noProof="0" dirty="0">
                <a:ln>
                  <a:noFill/>
                </a:ln>
                <a:solidFill>
                  <a:prstClr val="black"/>
                </a:solidFill>
                <a:effectLst/>
                <a:uLnTx/>
                <a:uFillTx/>
                <a:latin typeface="Arial" panose="020B0604020202020204"/>
                <a:ea typeface="+mn-ea"/>
                <a:cs typeface="Calibri"/>
                <a:hlinkClick r:id="rId2"/>
              </a:rPr>
              <a:t>Guidance on developing a national deployment and vaccination plan (NDVP) for COVID-19 </a:t>
            </a:r>
            <a:r>
              <a:rPr lang="ar-SA" sz="2400" dirty="0">
                <a:latin typeface="+mn-lt"/>
                <a:cs typeface="Calibri"/>
              </a:rPr>
              <a:t>) إلى توجيه الحكومات الوطنية في مجال تطوير وتحديث خططها الوطنية لتوزيع لقاحات  كوفيد-19 والتطعيم ضده</a:t>
            </a:r>
            <a:endParaRPr lang="en-US" sz="2400" dirty="0">
              <a:latin typeface="+mn-lt"/>
              <a:cs typeface="Calibri" panose="020F0502020204030204" pitchFamily="34" charset="0"/>
            </a:endParaRPr>
          </a:p>
          <a:p>
            <a:pPr algn="r" rtl="1">
              <a:lnSpc>
                <a:spcPct val="100000"/>
              </a:lnSpc>
            </a:pPr>
            <a:endParaRPr lang="en-US" sz="2400" dirty="0">
              <a:latin typeface="+mn-lt"/>
              <a:cs typeface="Calibri" panose="020F0502020204030204" pitchFamily="34" charset="0"/>
            </a:endParaRPr>
          </a:p>
          <a:p>
            <a:pPr marL="0" indent="0" algn="r" rtl="1">
              <a:buNone/>
            </a:pPr>
            <a:r>
              <a:rPr lang="ar-SA" sz="2400" dirty="0">
                <a:latin typeface="+mn-lt"/>
                <a:cs typeface="Calibri" panose="020F0502020204030204" pitchFamily="34" charset="0"/>
              </a:rPr>
              <a:t>وهي توفر إطاراً يدعم البلدان في المجالات التالية:</a:t>
            </a:r>
            <a:endParaRPr lang="en-US" sz="2400" dirty="0">
              <a:latin typeface="+mn-lt"/>
              <a:cs typeface="Calibri" panose="020F0502020204030204" pitchFamily="34" charset="0"/>
            </a:endParaRPr>
          </a:p>
          <a:p>
            <a:pPr algn="r" rtl="1"/>
            <a:r>
              <a:rPr lang="ar-SA" sz="2400" dirty="0">
                <a:latin typeface="+mn-lt"/>
                <a:cs typeface="Calibri" panose="020F0502020204030204" pitchFamily="34" charset="0"/>
              </a:rPr>
              <a:t>تطوير وتحديث خططها الوطنية لتوزيع اللقاحات والتطعيم من أجل إدخال لقاحات كوفيد-19؛</a:t>
            </a:r>
            <a:endParaRPr lang="en-US" sz="2400" dirty="0">
              <a:latin typeface="+mn-lt"/>
              <a:cs typeface="Calibri" panose="020F0502020204030204" pitchFamily="34" charset="0"/>
            </a:endParaRPr>
          </a:p>
          <a:p>
            <a:pPr algn="r" rtl="1"/>
            <a:r>
              <a:rPr lang="ar-SA" sz="2400" dirty="0">
                <a:latin typeface="+mn-lt"/>
                <a:cs typeface="Calibri" panose="020F0502020204030204" pitchFamily="34" charset="0"/>
              </a:rPr>
              <a:t>وضع استراتيجيات لنشر لقاح (لقاحات) كوفيد-19ونشره ورصده</a:t>
            </a:r>
            <a:r>
              <a:rPr lang="en-US" sz="2400" dirty="0">
                <a:latin typeface="+mn-lt"/>
                <a:cs typeface="Calibri" panose="020F0502020204030204" pitchFamily="34" charset="0"/>
              </a:rPr>
              <a:t> </a:t>
            </a:r>
            <a:r>
              <a:rPr lang="ar-SA" sz="2400" dirty="0">
                <a:latin typeface="+mn-lt"/>
                <a:cs typeface="Calibri" panose="020F0502020204030204" pitchFamily="34" charset="0"/>
              </a:rPr>
              <a:t>في البلد؛</a:t>
            </a:r>
          </a:p>
          <a:p>
            <a:pPr algn="r" rtl="1"/>
            <a:r>
              <a:rPr lang="ar-SA" sz="2400" dirty="0">
                <a:latin typeface="+mn-lt"/>
                <a:cs typeface="Calibri" panose="020F0502020204030204" pitchFamily="34" charset="0"/>
              </a:rPr>
              <a:t>ضمان أن تكون الخطة والتمويل ذو الصلة متوائمين بشكل جيد مع  سائر خطط التعافي والاستجابة والدعم الوطنية المتعلقة بجائحة كوفيد-19، وأن يدمج التنفيذ بالكامل في آليات الحوكمة الوطنية.</a:t>
            </a:r>
            <a:endParaRPr lang="en-US" sz="2400" dirty="0">
              <a:latin typeface="+mn-lt"/>
              <a:cs typeface="Calibri" panose="020F0502020204030204" pitchFamily="34" charset="0"/>
            </a:endParaRPr>
          </a:p>
        </p:txBody>
      </p:sp>
      <p:sp>
        <p:nvSpPr>
          <p:cNvPr id="4" name="Date Placeholder 3">
            <a:extLst>
              <a:ext uri="{FF2B5EF4-FFF2-40B4-BE49-F238E27FC236}">
                <a16:creationId xmlns:a16="http://schemas.microsoft.com/office/drawing/2014/main" id="{2D9A1CCC-322E-471D-AE48-C3EDFCBBEEF5}"/>
              </a:ext>
            </a:extLst>
          </p:cNvPr>
          <p:cNvSpPr>
            <a:spLocks noGrp="1"/>
          </p:cNvSpPr>
          <p:nvPr>
            <p:ph type="dt" sz="half" idx="10"/>
          </p:nvPr>
        </p:nvSpPr>
        <p:spPr>
          <a:xfrm>
            <a:off x="5481868" y="6560893"/>
            <a:ext cx="1557107" cy="365125"/>
          </a:xfrm>
        </p:spPr>
        <p:txBody>
          <a:bodyPr/>
          <a:lstStyle/>
          <a:p>
            <a:pPr algn="r" rtl="1"/>
            <a:r>
              <a:rPr lang="ar-SA" sz="1000" dirty="0"/>
              <a:t>19 كانون الأول/ديسمبر 2020</a:t>
            </a:r>
          </a:p>
          <a:p>
            <a:pPr algn="r" rtl="1"/>
            <a:endParaRPr lang="en-US" sz="1000" dirty="0"/>
          </a:p>
        </p:txBody>
      </p:sp>
      <p:pic>
        <p:nvPicPr>
          <p:cNvPr id="6" name="Picture 5">
            <a:extLst>
              <a:ext uri="{FF2B5EF4-FFF2-40B4-BE49-F238E27FC236}">
                <a16:creationId xmlns:a16="http://schemas.microsoft.com/office/drawing/2014/main" id="{5AD76BEE-5860-4E4E-A9AC-873EBAAF047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4681" y="1552424"/>
            <a:ext cx="4511431" cy="4352921"/>
          </a:xfrm>
          <a:prstGeom prst="rect">
            <a:avLst/>
          </a:prstGeom>
        </p:spPr>
      </p:pic>
    </p:spTree>
    <p:extLst>
      <p:ext uri="{BB962C8B-B14F-4D97-AF65-F5344CB8AC3E}">
        <p14:creationId xmlns:p14="http://schemas.microsoft.com/office/powerpoint/2010/main" val="22150183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7D67A4-6045-44ED-A760-574DD29CB4AF}"/>
              </a:ext>
            </a:extLst>
          </p:cNvPr>
          <p:cNvSpPr>
            <a:spLocks noGrp="1"/>
          </p:cNvSpPr>
          <p:nvPr>
            <p:ph type="title"/>
          </p:nvPr>
        </p:nvSpPr>
        <p:spPr>
          <a:xfrm>
            <a:off x="1250081" y="62407"/>
            <a:ext cx="10515600" cy="581340"/>
          </a:xfrm>
        </p:spPr>
        <p:txBody>
          <a:bodyPr>
            <a:normAutofit fontScale="90000"/>
          </a:bodyPr>
          <a:lstStyle/>
          <a:p>
            <a:pPr algn="r" rtl="1"/>
            <a:r>
              <a:rPr lang="ar-SA" dirty="0"/>
              <a:t>تحليل نقاط القوة والثغرات</a:t>
            </a:r>
            <a:endParaRPr lang="en-US" dirty="0"/>
          </a:p>
        </p:txBody>
      </p:sp>
      <p:sp>
        <p:nvSpPr>
          <p:cNvPr id="4" name="Date Placeholder 3">
            <a:extLst>
              <a:ext uri="{FF2B5EF4-FFF2-40B4-BE49-F238E27FC236}">
                <a16:creationId xmlns:a16="http://schemas.microsoft.com/office/drawing/2014/main" id="{2D9A1CCC-322E-471D-AE48-C3EDFCBBEEF5}"/>
              </a:ext>
            </a:extLst>
          </p:cNvPr>
          <p:cNvSpPr>
            <a:spLocks noGrp="1"/>
          </p:cNvSpPr>
          <p:nvPr>
            <p:ph type="dt" sz="half" idx="10"/>
          </p:nvPr>
        </p:nvSpPr>
        <p:spPr>
          <a:xfrm>
            <a:off x="5481868" y="6618241"/>
            <a:ext cx="1538057" cy="307777"/>
          </a:xfrm>
        </p:spPr>
        <p:txBody>
          <a:bodyPr/>
          <a:lstStyle/>
          <a:p>
            <a:pPr algn="r" rtl="1"/>
            <a:r>
              <a:rPr lang="ar-SA" sz="1000" dirty="0"/>
              <a:t>19 كانون الأول/ديسمبر 2020</a:t>
            </a:r>
          </a:p>
          <a:p>
            <a:pPr algn="r" rtl="1"/>
            <a:endParaRPr lang="en-US" sz="1000" dirty="0"/>
          </a:p>
        </p:txBody>
      </p:sp>
      <p:sp>
        <p:nvSpPr>
          <p:cNvPr id="12" name="Rectangle 11">
            <a:extLst>
              <a:ext uri="{FF2B5EF4-FFF2-40B4-BE49-F238E27FC236}">
                <a16:creationId xmlns:a16="http://schemas.microsoft.com/office/drawing/2014/main" id="{1877A0E9-096C-4A41-9A11-6F78DDD52E07}"/>
              </a:ext>
            </a:extLst>
          </p:cNvPr>
          <p:cNvSpPr/>
          <p:nvPr/>
        </p:nvSpPr>
        <p:spPr>
          <a:xfrm>
            <a:off x="6846175" y="5646468"/>
            <a:ext cx="4817660" cy="767789"/>
          </a:xfrm>
          <a:prstGeom prst="rect">
            <a:avLst/>
          </a:prstGeom>
          <a:solidFill>
            <a:schemeClr val="accent5">
              <a:lumMod val="50000"/>
            </a:schemeClr>
          </a:solidFill>
          <a:ln w="2540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rtl="1"/>
            <a:r>
              <a:rPr lang="ar-SA" sz="3200" b="1" dirty="0">
                <a:solidFill>
                  <a:schemeClr val="bg1"/>
                </a:solidFill>
              </a:rPr>
              <a:t>خطة العمل</a:t>
            </a:r>
            <a:endParaRPr lang="en-US" sz="3200" b="1" dirty="0">
              <a:solidFill>
                <a:schemeClr val="bg1"/>
              </a:solidFill>
            </a:endParaRPr>
          </a:p>
        </p:txBody>
      </p:sp>
      <p:sp>
        <p:nvSpPr>
          <p:cNvPr id="11" name="Flowchart: Off-page Connector 10">
            <a:extLst>
              <a:ext uri="{FF2B5EF4-FFF2-40B4-BE49-F238E27FC236}">
                <a16:creationId xmlns:a16="http://schemas.microsoft.com/office/drawing/2014/main" id="{08E76C2F-ACDA-41BF-B5D5-4F2B6F3316EB}"/>
              </a:ext>
            </a:extLst>
          </p:cNvPr>
          <p:cNvSpPr/>
          <p:nvPr/>
        </p:nvSpPr>
        <p:spPr>
          <a:xfrm>
            <a:off x="6712825" y="3771064"/>
            <a:ext cx="4817660" cy="2019058"/>
          </a:xfrm>
          <a:prstGeom prst="flowChartOffpageConnector">
            <a:avLst/>
          </a:prstGeom>
          <a:solidFill>
            <a:schemeClr val="tx2">
              <a:lumMod val="60000"/>
              <a:lumOff val="40000"/>
            </a:schemeClr>
          </a:solidFill>
          <a:ln w="2540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rtl="1"/>
            <a:r>
              <a:rPr lang="ar-SA" sz="3200" dirty="0">
                <a:solidFill>
                  <a:schemeClr val="tx1"/>
                </a:solidFill>
              </a:rPr>
              <a:t>اطرح أفكاراً لتحسين ما لديك من نظم وخطط وإجراءات</a:t>
            </a:r>
            <a:endParaRPr lang="en-US" sz="3200" dirty="0">
              <a:solidFill>
                <a:schemeClr val="tx1"/>
              </a:solidFill>
            </a:endParaRPr>
          </a:p>
        </p:txBody>
      </p:sp>
      <p:sp>
        <p:nvSpPr>
          <p:cNvPr id="10" name="Flowchart: Off-page Connector 9">
            <a:extLst>
              <a:ext uri="{FF2B5EF4-FFF2-40B4-BE49-F238E27FC236}">
                <a16:creationId xmlns:a16="http://schemas.microsoft.com/office/drawing/2014/main" id="{79B8B67E-8274-4744-97F0-91637BA7A559}"/>
              </a:ext>
            </a:extLst>
          </p:cNvPr>
          <p:cNvSpPr/>
          <p:nvPr/>
        </p:nvSpPr>
        <p:spPr>
          <a:xfrm>
            <a:off x="6712825" y="2254845"/>
            <a:ext cx="4817660" cy="1474280"/>
          </a:xfrm>
          <a:prstGeom prst="flowChartOffpageConnector">
            <a:avLst/>
          </a:prstGeom>
          <a:solidFill>
            <a:schemeClr val="tx2">
              <a:lumMod val="40000"/>
              <a:lumOff val="60000"/>
            </a:schemeClr>
          </a:solidFill>
          <a:ln w="2540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rtl="1"/>
            <a:r>
              <a:rPr lang="ar-SA" sz="3200" dirty="0">
                <a:solidFill>
                  <a:schemeClr val="tx1"/>
                </a:solidFill>
              </a:rPr>
              <a:t>التحقق من الافتراضات</a:t>
            </a:r>
            <a:endParaRPr lang="en-US" sz="3200" dirty="0">
              <a:solidFill>
                <a:schemeClr val="tx1"/>
              </a:solidFill>
            </a:endParaRPr>
          </a:p>
        </p:txBody>
      </p:sp>
      <p:sp>
        <p:nvSpPr>
          <p:cNvPr id="8" name="Flowchart: Off-page Connector 7">
            <a:extLst>
              <a:ext uri="{FF2B5EF4-FFF2-40B4-BE49-F238E27FC236}">
                <a16:creationId xmlns:a16="http://schemas.microsoft.com/office/drawing/2014/main" id="{D7F5B448-CFCC-47F0-A53A-961C9A8A21DE}"/>
              </a:ext>
            </a:extLst>
          </p:cNvPr>
          <p:cNvSpPr/>
          <p:nvPr/>
        </p:nvSpPr>
        <p:spPr>
          <a:xfrm>
            <a:off x="6712825" y="712218"/>
            <a:ext cx="4817660" cy="1474280"/>
          </a:xfrm>
          <a:prstGeom prst="flowChartOffpageConnector">
            <a:avLst/>
          </a:prstGeom>
          <a:solidFill>
            <a:schemeClr val="bg2"/>
          </a:solidFill>
          <a:ln w="2540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SA" sz="3200" dirty="0">
                <a:solidFill>
                  <a:schemeClr val="tx1"/>
                </a:solidFill>
              </a:rPr>
              <a:t>استعراض نقاط القوة والثغرات</a:t>
            </a:r>
            <a:endParaRPr lang="en-US" sz="3200" dirty="0">
              <a:solidFill>
                <a:schemeClr val="tx1"/>
              </a:solidFill>
            </a:endParaRPr>
          </a:p>
        </p:txBody>
      </p:sp>
      <p:sp>
        <p:nvSpPr>
          <p:cNvPr id="13" name="Rectangle 12">
            <a:extLst>
              <a:ext uri="{FF2B5EF4-FFF2-40B4-BE49-F238E27FC236}">
                <a16:creationId xmlns:a16="http://schemas.microsoft.com/office/drawing/2014/main" id="{26D38A6C-2F8F-4154-AD53-AC19193B93C6}"/>
              </a:ext>
            </a:extLst>
          </p:cNvPr>
          <p:cNvSpPr/>
          <p:nvPr/>
        </p:nvSpPr>
        <p:spPr>
          <a:xfrm>
            <a:off x="536639" y="879082"/>
            <a:ext cx="5559361" cy="4571923"/>
          </a:xfrm>
          <a:prstGeom prst="rect">
            <a:avLst/>
          </a:prstGeom>
        </p:spPr>
        <p:txBody>
          <a:bodyPr wrap="square" lIns="91440" tIns="45720" rIns="91440" bIns="45720" anchor="t">
            <a:noAutofit/>
          </a:bodyPr>
          <a:lstStyle/>
          <a:p>
            <a:pPr algn="r" rtl="1">
              <a:spcAft>
                <a:spcPts val="1200"/>
              </a:spcAft>
            </a:pPr>
            <a:r>
              <a:rPr lang="ar-SA" b="1" u="sng" dirty="0">
                <a:latin typeface="+mj-lt"/>
                <a:cs typeface="Calibri" panose="020F0502020204030204" pitchFamily="34" charset="0"/>
              </a:rPr>
              <a:t>المهام</a:t>
            </a:r>
            <a:r>
              <a:rPr lang="en-US" b="1" u="sng" dirty="0">
                <a:latin typeface="+mj-lt"/>
                <a:cs typeface="Calibri" panose="020F0502020204030204" pitchFamily="34" charset="0"/>
              </a:rPr>
              <a:t>:</a:t>
            </a:r>
          </a:p>
          <a:p>
            <a:pPr marL="342900" indent="-342900" algn="r" rtl="1">
              <a:spcAft>
                <a:spcPts val="1200"/>
              </a:spcAft>
              <a:buAutoNum type="arabicPeriod"/>
            </a:pPr>
            <a:r>
              <a:rPr lang="ar-SA" dirty="0">
                <a:latin typeface="+mj-lt"/>
                <a:cs typeface="Calibri" panose="020F0502020204030204" pitchFamily="34" charset="0"/>
              </a:rPr>
              <a:t>في إطار مجموعات، قسم قطعة من الورق إلى ثلاثة أقسام</a:t>
            </a:r>
            <a:r>
              <a:rPr lang="en-US" dirty="0">
                <a:latin typeface="+mj-lt"/>
                <a:cs typeface="Calibri" panose="020F0502020204030204" pitchFamily="34" charset="0"/>
              </a:rPr>
              <a:t>.</a:t>
            </a:r>
          </a:p>
          <a:p>
            <a:pPr marL="342900" indent="-342900" algn="r" rtl="1">
              <a:spcAft>
                <a:spcPts val="1200"/>
              </a:spcAft>
              <a:buAutoNum type="arabicPeriod"/>
            </a:pPr>
            <a:r>
              <a:rPr lang="ar-SA" dirty="0">
                <a:latin typeface="+mj-lt"/>
                <a:cs typeface="Calibri"/>
              </a:rPr>
              <a:t>استعرض الخطة الوطنية لتوزيع اللقاحات والتطعيم والملاحظات المستقاة من التمرين المكتبي الذي أجريته</a:t>
            </a:r>
            <a:endParaRPr lang="en-US" dirty="0">
              <a:latin typeface="+mj-lt"/>
              <a:cs typeface="Calibri"/>
            </a:endParaRPr>
          </a:p>
          <a:p>
            <a:pPr marL="342900" indent="-342900" algn="r" rtl="1">
              <a:spcAft>
                <a:spcPts val="1200"/>
              </a:spcAft>
              <a:buFont typeface="+mj-lt"/>
              <a:buAutoNum type="arabicPeriod"/>
            </a:pPr>
            <a:r>
              <a:rPr lang="ar-SA" dirty="0">
                <a:latin typeface="+mj-lt"/>
                <a:cs typeface="Calibri" panose="020F0502020204030204" pitchFamily="34" charset="0"/>
              </a:rPr>
              <a:t>ناقش وسجل ما لديك من نقاط في كل فرع من الفروع للإجابة على ما يلي</a:t>
            </a:r>
            <a:r>
              <a:rPr lang="en-US" dirty="0">
                <a:latin typeface="+mj-lt"/>
                <a:cs typeface="Calibri" panose="020F0502020204030204" pitchFamily="34" charset="0"/>
              </a:rPr>
              <a:t>:</a:t>
            </a:r>
            <a:endParaRPr lang="en-US" b="1" dirty="0">
              <a:latin typeface="+mj-lt"/>
              <a:cs typeface="Calibri" panose="020F0502020204030204" pitchFamily="34" charset="0"/>
            </a:endParaRPr>
          </a:p>
          <a:p>
            <a:pPr marL="800100" lvl="1" indent="-342900" algn="r" rtl="1">
              <a:spcAft>
                <a:spcPts val="1200"/>
              </a:spcAft>
              <a:buFont typeface="Arial" panose="020B0604020202020204" pitchFamily="34" charset="0"/>
              <a:buChar char="•"/>
            </a:pPr>
            <a:r>
              <a:rPr lang="ar-SA" dirty="0">
                <a:latin typeface="+mj-lt"/>
                <a:cs typeface="Calibri" panose="020F0502020204030204" pitchFamily="34" charset="0"/>
              </a:rPr>
              <a:t>ما هي المكونات القوية/التي تعمل بشكل جيد في عملية التخطيط لتوزيع لقاحات كوفيد-19 والتطعيم ضده؟ (ممارسة جيدة)</a:t>
            </a:r>
          </a:p>
          <a:p>
            <a:pPr marL="800100" lvl="1" indent="-342900" algn="r" rtl="1">
              <a:spcAft>
                <a:spcPts val="1200"/>
              </a:spcAft>
              <a:buFont typeface="Arial" panose="020B0604020202020204" pitchFamily="34" charset="0"/>
              <a:buChar char="•"/>
            </a:pPr>
            <a:r>
              <a:rPr lang="ar-SA" dirty="0">
                <a:solidFill>
                  <a:prstClr val="black"/>
                </a:solidFill>
                <a:cs typeface="Calibri" panose="020F0502020204030204" pitchFamily="34" charset="0"/>
              </a:rPr>
              <a:t>ما هي المكونات الضعيفة/الصعبة التي تتطلب المزيد من العمل في عملية التخطيط لتوزيع لقاحات كوفيد-19 والتطعيم ضده؟ (عقبات)</a:t>
            </a:r>
          </a:p>
          <a:p>
            <a:pPr marL="800100" lvl="1" indent="-342900" algn="r" rtl="1">
              <a:spcAft>
                <a:spcPts val="1200"/>
              </a:spcAft>
              <a:buFont typeface="Arial" panose="020B0604020202020204" pitchFamily="34" charset="0"/>
              <a:buChar char="•"/>
            </a:pPr>
            <a:r>
              <a:rPr lang="ar-SA" dirty="0">
                <a:latin typeface="+mj-lt"/>
                <a:cs typeface="Calibri" panose="020F0502020204030204" pitchFamily="34" charset="0"/>
              </a:rPr>
              <a:t>أوصِ وامنح الأولية(لأهم ثلاثة) مجالات رئيسية/أنشطة  تحتاج إلى المزيد من التخطيط</a:t>
            </a:r>
            <a:endParaRPr lang="en-US" dirty="0">
              <a:latin typeface="+mj-lt"/>
              <a:cs typeface="Calibri" panose="020F0502020204030204" pitchFamily="34" charset="0"/>
            </a:endParaRPr>
          </a:p>
        </p:txBody>
      </p:sp>
      <p:grpSp>
        <p:nvGrpSpPr>
          <p:cNvPr id="14" name="Group 13">
            <a:extLst>
              <a:ext uri="{FF2B5EF4-FFF2-40B4-BE49-F238E27FC236}">
                <a16:creationId xmlns:a16="http://schemas.microsoft.com/office/drawing/2014/main" id="{89301FD9-3E22-4D05-AB5A-E42D4E841735}"/>
              </a:ext>
            </a:extLst>
          </p:cNvPr>
          <p:cNvGrpSpPr/>
          <p:nvPr/>
        </p:nvGrpSpPr>
        <p:grpSpPr>
          <a:xfrm>
            <a:off x="0" y="643748"/>
            <a:ext cx="2095500" cy="763247"/>
            <a:chOff x="9978391" y="5313889"/>
            <a:chExt cx="2020803" cy="778021"/>
          </a:xfrm>
        </p:grpSpPr>
        <p:pic>
          <p:nvPicPr>
            <p:cNvPr id="15" name="Picture 14">
              <a:extLst>
                <a:ext uri="{FF2B5EF4-FFF2-40B4-BE49-F238E27FC236}">
                  <a16:creationId xmlns:a16="http://schemas.microsoft.com/office/drawing/2014/main" id="{68BB950D-E0EA-4CF9-914C-A9343E4B7783}"/>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978391" y="5313889"/>
              <a:ext cx="784098" cy="778021"/>
            </a:xfrm>
            <a:prstGeom prst="rect">
              <a:avLst/>
            </a:prstGeom>
          </p:spPr>
        </p:pic>
        <p:sp>
          <p:nvSpPr>
            <p:cNvPr id="16" name="TextBox 15">
              <a:extLst>
                <a:ext uri="{FF2B5EF4-FFF2-40B4-BE49-F238E27FC236}">
                  <a16:creationId xmlns:a16="http://schemas.microsoft.com/office/drawing/2014/main" id="{E30C1043-CB9B-46D4-B470-C7E83CDEBCC2}"/>
                </a:ext>
              </a:extLst>
            </p:cNvPr>
            <p:cNvSpPr txBox="1"/>
            <p:nvPr/>
          </p:nvSpPr>
          <p:spPr>
            <a:xfrm>
              <a:off x="10811048" y="5522976"/>
              <a:ext cx="1188146" cy="461665"/>
            </a:xfrm>
            <a:prstGeom prst="rect">
              <a:avLst/>
            </a:prstGeom>
            <a:noFill/>
          </p:spPr>
          <p:txBody>
            <a:bodyPr wrap="none" rtlCol="0">
              <a:spAutoFit/>
            </a:bodyPr>
            <a:lstStyle/>
            <a:p>
              <a:pPr algn="r" rtl="1">
                <a:spcBef>
                  <a:spcPts val="700"/>
                </a:spcBef>
                <a:buClr>
                  <a:srgbClr val="DD8047"/>
                </a:buClr>
                <a:buSzPct val="60000"/>
              </a:pPr>
              <a:r>
                <a:rPr lang="ar-SA" sz="2400" b="1" dirty="0">
                  <a:solidFill>
                    <a:srgbClr val="0070C0"/>
                  </a:solidFill>
                  <a:latin typeface="+mj-lt"/>
                  <a:cs typeface="Calibri" panose="020F0502020204030204" pitchFamily="34" charset="0"/>
                </a:rPr>
                <a:t>75 دقيقة</a:t>
              </a:r>
              <a:endParaRPr lang="en-US" sz="2400" b="1" dirty="0">
                <a:solidFill>
                  <a:srgbClr val="0070C0"/>
                </a:solidFill>
                <a:latin typeface="+mj-lt"/>
                <a:cs typeface="Calibri" panose="020F0502020204030204" pitchFamily="34" charset="0"/>
              </a:endParaRPr>
            </a:p>
          </p:txBody>
        </p:sp>
      </p:grpSp>
      <p:cxnSp>
        <p:nvCxnSpPr>
          <p:cNvPr id="18" name="Straight Connector 17">
            <a:extLst>
              <a:ext uri="{FF2B5EF4-FFF2-40B4-BE49-F238E27FC236}">
                <a16:creationId xmlns:a16="http://schemas.microsoft.com/office/drawing/2014/main" id="{BCBB288C-3A71-44A7-A69E-8D16D8551DF0}"/>
              </a:ext>
            </a:extLst>
          </p:cNvPr>
          <p:cNvCxnSpPr/>
          <p:nvPr/>
        </p:nvCxnSpPr>
        <p:spPr>
          <a:xfrm>
            <a:off x="201986" y="6061298"/>
            <a:ext cx="6228665" cy="0"/>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35B964DD-F08B-438A-B1C8-E8CDC9A289C8}"/>
              </a:ext>
            </a:extLst>
          </p:cNvPr>
          <p:cNvSpPr txBox="1"/>
          <p:nvPr/>
        </p:nvSpPr>
        <p:spPr>
          <a:xfrm>
            <a:off x="589146" y="6106480"/>
            <a:ext cx="4892722" cy="307777"/>
          </a:xfrm>
          <a:prstGeom prst="rect">
            <a:avLst/>
          </a:prstGeom>
          <a:noFill/>
        </p:spPr>
        <p:txBody>
          <a:bodyPr wrap="square" rtlCol="0">
            <a:spAutoFit/>
          </a:bodyPr>
          <a:lstStyle/>
          <a:p>
            <a:pPr algn="r" rtl="1">
              <a:spcBef>
                <a:spcPts val="700"/>
              </a:spcBef>
              <a:buClr>
                <a:srgbClr val="DD8047"/>
              </a:buClr>
              <a:buSzPct val="60000"/>
            </a:pPr>
            <a:r>
              <a:rPr lang="ar-SA" sz="1400" i="1" dirty="0">
                <a:solidFill>
                  <a:schemeClr val="accent1"/>
                </a:solidFill>
                <a:latin typeface="+mj-lt"/>
                <a:cs typeface="Calibri" panose="020F0502020204030204" pitchFamily="34" charset="0"/>
              </a:rPr>
              <a:t>ملاحظة: ستنفذ خطة العمل في الجلسة التالية</a:t>
            </a:r>
            <a:endParaRPr lang="en-US" sz="1400" i="1" dirty="0">
              <a:solidFill>
                <a:schemeClr val="accent1"/>
              </a:solidFill>
              <a:latin typeface="+mj-lt"/>
              <a:cs typeface="Calibri" panose="020F0502020204030204" pitchFamily="34" charset="0"/>
            </a:endParaRPr>
          </a:p>
        </p:txBody>
      </p:sp>
    </p:spTree>
    <p:extLst>
      <p:ext uri="{BB962C8B-B14F-4D97-AF65-F5344CB8AC3E}">
        <p14:creationId xmlns:p14="http://schemas.microsoft.com/office/powerpoint/2010/main" val="298856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dissolv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955779" y="11686"/>
            <a:ext cx="8169545" cy="562354"/>
          </a:xfrm>
          <a:prstGeom prst="rect">
            <a:avLst/>
          </a:prstGeom>
        </p:spPr>
        <p:txBody>
          <a:bodyPr vert="horz" wrap="square" lIns="0" tIns="12700" rIns="0" bIns="0" rtlCol="0">
            <a:spAutoFit/>
          </a:bodyPr>
          <a:lstStyle/>
          <a:p>
            <a:pPr marL="12700" algn="r" rtl="1">
              <a:lnSpc>
                <a:spcPct val="100000"/>
              </a:lnSpc>
              <a:spcBef>
                <a:spcPts val="100"/>
              </a:spcBef>
            </a:pPr>
            <a:r>
              <a:rPr lang="ar-SA" sz="3600" dirty="0"/>
              <a:t>توجيه التأهب والاستجابة</a:t>
            </a:r>
            <a:endParaRPr sz="3600" dirty="0"/>
          </a:p>
        </p:txBody>
      </p:sp>
      <p:sp>
        <p:nvSpPr>
          <p:cNvPr id="3" name="object 3"/>
          <p:cNvSpPr txBox="1"/>
          <p:nvPr/>
        </p:nvSpPr>
        <p:spPr>
          <a:xfrm>
            <a:off x="5539566" y="6686013"/>
            <a:ext cx="1527984" cy="166712"/>
          </a:xfrm>
          <a:prstGeom prst="rect">
            <a:avLst/>
          </a:prstGeom>
        </p:spPr>
        <p:txBody>
          <a:bodyPr vert="horz" wrap="square" lIns="0" tIns="12700" rIns="0" bIns="0" rtlCol="0">
            <a:spAutoFit/>
          </a:bodyPr>
          <a:lstStyle/>
          <a:p>
            <a:pPr marL="12700" marR="0" lvl="0" indent="0" algn="r" defTabSz="914400" rtl="1" eaLnBrk="1" fontAlgn="auto" latinLnBrk="0" hangingPunct="1">
              <a:lnSpc>
                <a:spcPct val="100000"/>
              </a:lnSpc>
              <a:spcBef>
                <a:spcPts val="100"/>
              </a:spcBef>
              <a:spcAft>
                <a:spcPts val="0"/>
              </a:spcAft>
              <a:buClrTx/>
              <a:buSzTx/>
              <a:buFontTx/>
              <a:buNone/>
              <a:tabLst/>
              <a:defRPr/>
            </a:pPr>
            <a:r>
              <a:rPr kumimoji="0" lang="ar-SA" sz="1000" b="1" i="0" u="none" strike="noStrike" kern="1200" cap="none" spc="-5" normalizeH="0" baseline="0" noProof="0" dirty="0">
                <a:ln>
                  <a:noFill/>
                </a:ln>
                <a:solidFill>
                  <a:srgbClr val="FFFFFF"/>
                </a:solidFill>
                <a:effectLst/>
                <a:uLnTx/>
                <a:uFillTx/>
                <a:latin typeface="Arial"/>
                <a:ea typeface="+mn-ea"/>
                <a:cs typeface="Arial"/>
              </a:rPr>
              <a:t>20 تشرين الأول/أكتوبر 2020</a:t>
            </a:r>
            <a:endParaRPr kumimoji="0" sz="1000" b="0" i="0" u="none" strike="noStrike" kern="1200" cap="none" spc="0" normalizeH="0" baseline="0" noProof="0" dirty="0">
              <a:ln>
                <a:noFill/>
              </a:ln>
              <a:solidFill>
                <a:prstClr val="black"/>
              </a:solidFill>
              <a:effectLst/>
              <a:uLnTx/>
              <a:uFillTx/>
              <a:latin typeface="Arial"/>
              <a:ea typeface="+mn-ea"/>
              <a:cs typeface="Arial"/>
            </a:endParaRPr>
          </a:p>
        </p:txBody>
      </p:sp>
      <p:sp>
        <p:nvSpPr>
          <p:cNvPr id="4" name="object 4"/>
          <p:cNvSpPr txBox="1"/>
          <p:nvPr/>
        </p:nvSpPr>
        <p:spPr>
          <a:xfrm>
            <a:off x="6428837" y="2316339"/>
            <a:ext cx="5181600" cy="3398366"/>
          </a:xfrm>
          <a:prstGeom prst="rect">
            <a:avLst/>
          </a:prstGeom>
        </p:spPr>
        <p:txBody>
          <a:bodyPr vert="horz" wrap="square" lIns="0" tIns="12700" rIns="0" bIns="0" rtlCol="0" anchor="t">
            <a:spAutoFit/>
          </a:bodyPr>
          <a:lstStyle/>
          <a:p>
            <a:pPr marL="12700" marR="5080" algn="just" rtl="1">
              <a:defRPr/>
            </a:pPr>
            <a:r>
              <a:rPr lang="ar-SA" sz="2000" i="1" dirty="0">
                <a:latin typeface="Arial"/>
                <a:cs typeface="Arial"/>
              </a:rPr>
              <a:t>وقد نش</a:t>
            </a:r>
            <a:r>
              <a:rPr kumimoji="0" lang="ar-SA" sz="2000" b="0" i="1" u="none" strike="noStrike" kern="1200" cap="none" spc="0" normalizeH="0" baseline="0" noProof="0" dirty="0">
                <a:ln>
                  <a:noFill/>
                </a:ln>
                <a:effectLst/>
                <a:uLnTx/>
                <a:uFillTx/>
                <a:latin typeface="Arial"/>
                <a:ea typeface="+mn-ea"/>
                <a:cs typeface="Arial"/>
              </a:rPr>
              <a:t>رت منظمة الصحة العالمية</a:t>
            </a:r>
            <a:r>
              <a:rPr lang="ar-SA" sz="2000" i="1" dirty="0">
                <a:solidFill>
                  <a:prstClr val="black"/>
                </a:solidFill>
                <a:latin typeface="Arial"/>
                <a:cs typeface="Arial"/>
              </a:rPr>
              <a:t>، </a:t>
            </a:r>
            <a:r>
              <a:rPr kumimoji="0" lang="ar-SA" sz="2000" b="0" i="1" u="none" strike="noStrike" kern="1200" cap="none" spc="0" normalizeH="0" baseline="0" noProof="0" dirty="0">
                <a:ln>
                  <a:noFill/>
                </a:ln>
                <a:solidFill>
                  <a:prstClr val="black"/>
                </a:solidFill>
                <a:effectLst/>
                <a:uLnTx/>
                <a:uFillTx/>
                <a:latin typeface="Arial"/>
                <a:ea typeface="+mn-ea"/>
                <a:cs typeface="Arial"/>
              </a:rPr>
              <a:t>منذ كانون الثاني/يناير 2020،</a:t>
            </a:r>
            <a:r>
              <a:rPr kumimoji="0" lang="ar-SA" sz="2000" b="0" i="1" u="none" strike="noStrike" kern="1200" cap="none" spc="0" normalizeH="0" baseline="0" noProof="0" dirty="0">
                <a:ln>
                  <a:noFill/>
                </a:ln>
                <a:effectLst/>
                <a:uLnTx/>
                <a:uFillTx/>
                <a:latin typeface="Arial"/>
                <a:ea typeface="+mn-ea"/>
                <a:cs typeface="Arial"/>
              </a:rPr>
              <a:t> أكثر من 100 وثيقة عن مرض كوفيد-19. وأكثر من نصف هذه الوثائق هو </a:t>
            </a:r>
            <a:r>
              <a:rPr kumimoji="0" lang="ar-SA" sz="2000" b="0" i="1" u="none" strike="noStrike" kern="1200" cap="none" spc="-5" normalizeH="0" baseline="0" noProof="0" dirty="0">
                <a:ln>
                  <a:noFill/>
                </a:ln>
                <a:effectLst/>
                <a:uLnTx/>
                <a:uFillTx/>
                <a:latin typeface="Arial"/>
                <a:cs typeface="Arial"/>
                <a:hlinkClick r:id="rId3"/>
              </a:rPr>
              <a:t>إرشادات تقنية</a:t>
            </a:r>
            <a:r>
              <a:rPr kumimoji="0" lang="fr-CH" sz="2000" b="0" i="1" strike="noStrike" kern="1200" cap="none" spc="-5" normalizeH="0" baseline="0" noProof="0" dirty="0">
                <a:ln>
                  <a:noFill/>
                </a:ln>
                <a:effectLst/>
                <a:uLnTx/>
                <a:uFillTx/>
                <a:latin typeface="Arial"/>
                <a:cs typeface="Arial"/>
                <a:hlinkClick r:id="rId3"/>
              </a:rPr>
              <a:t> </a:t>
            </a:r>
            <a:r>
              <a:rPr kumimoji="0" lang="ar-SA" sz="2000" b="0" i="1" u="none" strike="noStrike" kern="1200" cap="none" spc="0" normalizeH="0" baseline="0" noProof="0" dirty="0">
                <a:ln>
                  <a:noFill/>
                </a:ln>
                <a:effectLst/>
                <a:uLnTx/>
                <a:uFillTx/>
                <a:latin typeface="Arial"/>
                <a:ea typeface="+mn-ea"/>
                <a:cs typeface="Arial"/>
              </a:rPr>
              <a:t>مفصلة بشأن سبل تحقيق ما يلي</a:t>
            </a:r>
            <a:r>
              <a:rPr lang="en-US" sz="2000" i="1" dirty="0">
                <a:latin typeface="Arial"/>
                <a:cs typeface="Arial"/>
              </a:rPr>
              <a:t>:</a:t>
            </a:r>
            <a:endParaRPr lang="en-US" sz="2000" i="1" spc="-5" dirty="0">
              <a:latin typeface="Arial"/>
              <a:cs typeface="Arial"/>
            </a:endParaRPr>
          </a:p>
          <a:p>
            <a:pPr marL="355600" marR="5080" indent="-342900" algn="just" rtl="1">
              <a:buFont typeface="Arial"/>
              <a:buChar char="•"/>
              <a:defRPr/>
            </a:pPr>
            <a:r>
              <a:rPr kumimoji="0" lang="ar-SA" sz="2000" b="0" i="1" u="none" strike="noStrike" kern="1200" cap="none" spc="-5" normalizeH="0" baseline="0" noProof="0" dirty="0">
                <a:ln>
                  <a:noFill/>
                </a:ln>
                <a:effectLst/>
                <a:uLnTx/>
                <a:uFillTx/>
                <a:latin typeface="Arial"/>
                <a:ea typeface="+mn-ea"/>
                <a:cs typeface="Arial"/>
              </a:rPr>
              <a:t>البحث عن الحالات واختبارها،</a:t>
            </a:r>
            <a:endParaRPr lang="en-US" sz="2000" i="1" spc="-5" dirty="0">
              <a:latin typeface="Arial"/>
              <a:cs typeface="Arial"/>
            </a:endParaRPr>
          </a:p>
          <a:p>
            <a:pPr marL="355600" marR="5080" indent="-342900" algn="just" rtl="1">
              <a:buFont typeface="Arial"/>
              <a:buChar char="•"/>
              <a:defRPr/>
            </a:pPr>
            <a:r>
              <a:rPr lang="ar-SA" sz="2000" i="1" dirty="0">
                <a:latin typeface="Arial"/>
                <a:cs typeface="Arial"/>
              </a:rPr>
              <a:t>الرعاية الآمنة والمناسبة للأشخاص تبعاً لشدة مرضهم،</a:t>
            </a:r>
            <a:endParaRPr lang="en-US" sz="2000" i="1" spc="-5" dirty="0">
              <a:latin typeface="Arial"/>
              <a:cs typeface="Arial"/>
            </a:endParaRPr>
          </a:p>
          <a:p>
            <a:pPr marL="355600" marR="5080" indent="-342900" algn="just" rtl="1">
              <a:buFont typeface="Arial"/>
              <a:buChar char="•"/>
              <a:defRPr/>
            </a:pPr>
            <a:r>
              <a:rPr lang="ar-SA" sz="2000" i="1" spc="-5" dirty="0">
                <a:latin typeface="Arial"/>
                <a:cs typeface="Arial"/>
              </a:rPr>
              <a:t>تتبع جميع مخالطي المرضى وإيداعهم الحجر الصحي،</a:t>
            </a:r>
          </a:p>
          <a:p>
            <a:pPr marL="355600" marR="5080" indent="-342900" algn="just" rtl="1">
              <a:buFont typeface="Arial"/>
              <a:buChar char="•"/>
              <a:defRPr/>
            </a:pPr>
            <a:r>
              <a:rPr lang="ar-SA" sz="2000" i="1" spc="-5" dirty="0">
                <a:latin typeface="Arial"/>
                <a:cs typeface="Arial"/>
              </a:rPr>
              <a:t>منع انتقال العدوى من شخص إلى آخر</a:t>
            </a:r>
            <a:r>
              <a:rPr kumimoji="0" lang="ar-SA" sz="2000" b="0" i="1" u="none" strike="noStrike" kern="1200" cap="none" spc="-5" normalizeH="0" baseline="0" noProof="0" dirty="0">
                <a:ln>
                  <a:noFill/>
                </a:ln>
                <a:effectLst/>
                <a:uLnTx/>
                <a:uFillTx/>
                <a:latin typeface="Arial"/>
                <a:ea typeface="+mn-ea"/>
                <a:cs typeface="Arial"/>
              </a:rPr>
              <a:t>،</a:t>
            </a:r>
            <a:endParaRPr lang="en-US" sz="2000" i="1" spc="-5" dirty="0">
              <a:latin typeface="Arial"/>
              <a:cs typeface="Arial"/>
            </a:endParaRPr>
          </a:p>
          <a:p>
            <a:pPr marL="355600" marR="5080" indent="-342900" algn="just" rtl="1">
              <a:buFont typeface="Arial"/>
              <a:buChar char="•"/>
              <a:defRPr/>
            </a:pPr>
            <a:r>
              <a:rPr lang="ar-SA" sz="2000" i="1" spc="-5" dirty="0">
                <a:latin typeface="Arial"/>
                <a:cs typeface="Arial"/>
              </a:rPr>
              <a:t>حماية العاملين الصحيين ، </a:t>
            </a:r>
          </a:p>
          <a:p>
            <a:pPr marL="355600" marR="5080" indent="-342900" algn="just" rtl="1">
              <a:buFont typeface="Arial"/>
              <a:buChar char="•"/>
              <a:defRPr/>
            </a:pPr>
            <a:r>
              <a:rPr lang="ar-SA" sz="2000" i="1" spc="-5" dirty="0">
                <a:latin typeface="Arial"/>
                <a:cs typeface="Arial"/>
              </a:rPr>
              <a:t>مساعدة المجتمعات المحلية على التصدي للجائحة بشكل مناسب.</a:t>
            </a:r>
            <a:endParaRPr kumimoji="0" sz="2000" b="0" i="0" u="none" strike="noStrike" kern="1200" cap="none" spc="0" normalizeH="0" baseline="0" noProof="0" dirty="0">
              <a:ln>
                <a:noFill/>
              </a:ln>
              <a:solidFill>
                <a:prstClr val="black"/>
              </a:solidFill>
              <a:effectLst/>
              <a:uLnTx/>
              <a:uFillTx/>
              <a:latin typeface="Arial"/>
              <a:ea typeface="+mn-ea"/>
              <a:cs typeface="Arial"/>
            </a:endParaRPr>
          </a:p>
        </p:txBody>
      </p:sp>
      <p:pic>
        <p:nvPicPr>
          <p:cNvPr id="5" name="Picture 4">
            <a:extLst>
              <a:ext uri="{FF2B5EF4-FFF2-40B4-BE49-F238E27FC236}">
                <a16:creationId xmlns:a16="http://schemas.microsoft.com/office/drawing/2014/main" id="{67F4174D-B483-4056-8D4C-B4319788D2BD}"/>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276362" y="2438400"/>
            <a:ext cx="5863279" cy="3553287"/>
          </a:xfrm>
          <a:prstGeom prst="rect">
            <a:avLst/>
          </a:prstGeom>
        </p:spPr>
      </p:pic>
      <p:sp>
        <p:nvSpPr>
          <p:cNvPr id="6" name="Rectangle 5">
            <a:extLst>
              <a:ext uri="{FF2B5EF4-FFF2-40B4-BE49-F238E27FC236}">
                <a16:creationId xmlns:a16="http://schemas.microsoft.com/office/drawing/2014/main" id="{C2468288-ECC5-41C3-B8A8-71B4F041AD70}"/>
              </a:ext>
            </a:extLst>
          </p:cNvPr>
          <p:cNvSpPr/>
          <p:nvPr/>
        </p:nvSpPr>
        <p:spPr>
          <a:xfrm>
            <a:off x="381000" y="1524000"/>
            <a:ext cx="11429999" cy="707886"/>
          </a:xfrm>
          <a:prstGeom prst="rect">
            <a:avLst/>
          </a:prstGeom>
        </p:spPr>
        <p:txBody>
          <a:bodyPr wrap="square">
            <a:spAutoFit/>
          </a:bodyPr>
          <a:lstStyle/>
          <a:p>
            <a:pPr marL="12700" marR="5080" lvl="0" indent="0" algn="just" defTabSz="914400" rtl="1" eaLnBrk="1" fontAlgn="auto" latinLnBrk="0" hangingPunct="1">
              <a:lnSpc>
                <a:spcPct val="100000"/>
              </a:lnSpc>
              <a:spcBef>
                <a:spcPts val="0"/>
              </a:spcBef>
              <a:spcAft>
                <a:spcPts val="0"/>
              </a:spcAft>
              <a:buClrTx/>
              <a:buSzTx/>
              <a:buFontTx/>
              <a:buNone/>
              <a:tabLst/>
              <a:defRPr/>
            </a:pPr>
            <a:r>
              <a:rPr kumimoji="0" lang="ar-SA" sz="2000" b="0" i="1" u="none" strike="noStrike" kern="1200" cap="none" spc="-5" normalizeH="0" baseline="0" noProof="0" dirty="0">
                <a:ln>
                  <a:noFill/>
                </a:ln>
                <a:solidFill>
                  <a:prstClr val="black"/>
                </a:solidFill>
                <a:effectLst/>
                <a:uLnTx/>
                <a:uFillTx/>
                <a:latin typeface="Arial"/>
                <a:ea typeface="+mn-ea"/>
                <a:cs typeface="Arial"/>
              </a:rPr>
              <a:t>أثناء حالات الطوارئ الصحية من قبيل جائحة كوفيد-19</a:t>
            </a:r>
            <a:r>
              <a:rPr kumimoji="0" lang="en-US" sz="2000" b="0" i="1" u="none" strike="noStrike" kern="1200" cap="none" spc="-5" normalizeH="0" baseline="0" noProof="0" dirty="0">
                <a:ln>
                  <a:noFill/>
                </a:ln>
                <a:solidFill>
                  <a:prstClr val="black"/>
                </a:solidFill>
                <a:effectLst/>
                <a:uLnTx/>
                <a:uFillTx/>
                <a:latin typeface="Arial"/>
                <a:ea typeface="+mn-ea"/>
                <a:cs typeface="Arial"/>
              </a:rPr>
              <a:t>، </a:t>
            </a:r>
            <a:r>
              <a:rPr kumimoji="0" lang="ar-SA" sz="2000" b="0" i="1" u="none" strike="noStrike" kern="1200" cap="none" spc="-5" normalizeH="0" baseline="0" noProof="0" dirty="0">
                <a:ln>
                  <a:noFill/>
                </a:ln>
                <a:solidFill>
                  <a:prstClr val="black"/>
                </a:solidFill>
                <a:effectLst/>
                <a:uLnTx/>
                <a:uFillTx/>
                <a:latin typeface="Arial"/>
                <a:ea typeface="+mn-ea"/>
                <a:cs typeface="Arial"/>
              </a:rPr>
              <a:t>يتمثل أحد أهم أدوار منظمة الصحة العالمية في جمع البيانات والبحوث من جميع أنحاء العالم، وتقييمها، ثم تقديم المشورة للبلدان بشأن طرق التصدي لها.</a:t>
            </a:r>
            <a:endParaRPr kumimoji="0" lang="en-US" sz="2000" b="0" i="1" u="none" strike="noStrike" kern="1200" cap="none" spc="0" normalizeH="0" baseline="0" noProof="0" dirty="0">
              <a:ln>
                <a:noFill/>
              </a:ln>
              <a:solidFill>
                <a:prstClr val="black"/>
              </a:solidFill>
              <a:effectLst/>
              <a:uLnTx/>
              <a:uFillTx/>
              <a:latin typeface="Arial"/>
              <a:ea typeface="+mn-ea"/>
              <a:cs typeface="Arial"/>
            </a:endParaRPr>
          </a:p>
        </p:txBody>
      </p:sp>
      <p:sp>
        <p:nvSpPr>
          <p:cNvPr id="7" name="Rectangle 6">
            <a:extLst>
              <a:ext uri="{FF2B5EF4-FFF2-40B4-BE49-F238E27FC236}">
                <a16:creationId xmlns:a16="http://schemas.microsoft.com/office/drawing/2014/main" id="{2F1501F3-15E2-42C1-A8A4-BCC3789D981B}"/>
              </a:ext>
            </a:extLst>
          </p:cNvPr>
          <p:cNvSpPr/>
          <p:nvPr/>
        </p:nvSpPr>
        <p:spPr>
          <a:xfrm>
            <a:off x="1676400" y="721331"/>
            <a:ext cx="8686800" cy="523220"/>
          </a:xfrm>
          <a:prstGeom prst="rect">
            <a:avLst/>
          </a:prstGeom>
        </p:spPr>
        <p:txBody>
          <a:bodyPr wrap="square">
            <a:spAutoFit/>
          </a:bodyPr>
          <a:lstStyle/>
          <a:p>
            <a:pPr marL="12700" marR="0" lvl="0" indent="0" algn="just" defTabSz="914400" rtl="1" eaLnBrk="1" fontAlgn="auto" latinLnBrk="0" hangingPunct="1">
              <a:lnSpc>
                <a:spcPct val="100000"/>
              </a:lnSpc>
              <a:spcBef>
                <a:spcPts val="100"/>
              </a:spcBef>
              <a:spcAft>
                <a:spcPts val="0"/>
              </a:spcAft>
              <a:buClrTx/>
              <a:buSzTx/>
              <a:buFontTx/>
              <a:buNone/>
              <a:tabLst/>
              <a:defRPr/>
            </a:pPr>
            <a:r>
              <a:rPr kumimoji="0" lang="ar-SA" sz="2800" b="1" i="0" u="none" strike="noStrike" kern="1200" cap="none" spc="-5" normalizeH="0" baseline="0" noProof="0" dirty="0">
                <a:ln>
                  <a:noFill/>
                </a:ln>
                <a:solidFill>
                  <a:srgbClr val="005D85"/>
                </a:solidFill>
                <a:effectLst/>
                <a:uLnTx/>
                <a:uFillTx/>
                <a:latin typeface="Arial"/>
                <a:ea typeface="+mn-ea"/>
                <a:cs typeface="Arial"/>
              </a:rPr>
              <a:t>منظمة الصحة العالمية ، تقديم المشورة المحدّثة والدقيقة</a:t>
            </a:r>
            <a:endParaRPr kumimoji="0" lang="en-US" sz="2800" b="0" i="0" u="none" strike="noStrike" kern="1200" cap="none" spc="0" normalizeH="0" baseline="0" noProof="0" dirty="0">
              <a:ln>
                <a:noFill/>
              </a:ln>
              <a:solidFill>
                <a:prstClr val="black"/>
              </a:solidFill>
              <a:effectLst/>
              <a:uLnTx/>
              <a:uFillTx/>
              <a:latin typeface="Arial"/>
              <a:ea typeface="+mn-ea"/>
              <a:cs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C8DB75-6FDF-4990-B74D-9A2732931021}"/>
              </a:ext>
            </a:extLst>
          </p:cNvPr>
          <p:cNvSpPr>
            <a:spLocks noGrp="1"/>
          </p:cNvSpPr>
          <p:nvPr>
            <p:ph type="title"/>
          </p:nvPr>
        </p:nvSpPr>
        <p:spPr>
          <a:xfrm>
            <a:off x="1543050" y="27318"/>
            <a:ext cx="10515600" cy="581340"/>
          </a:xfrm>
        </p:spPr>
        <p:txBody>
          <a:bodyPr>
            <a:normAutofit fontScale="90000"/>
          </a:bodyPr>
          <a:lstStyle/>
          <a:p>
            <a:pPr algn="r" rtl="1"/>
            <a:r>
              <a:rPr lang="ar-SA" dirty="0"/>
              <a:t>استراحة</a:t>
            </a:r>
            <a:endParaRPr lang="en-US" dirty="0"/>
          </a:p>
        </p:txBody>
      </p:sp>
      <p:sp>
        <p:nvSpPr>
          <p:cNvPr id="4" name="Date Placeholder 3">
            <a:extLst>
              <a:ext uri="{FF2B5EF4-FFF2-40B4-BE49-F238E27FC236}">
                <a16:creationId xmlns:a16="http://schemas.microsoft.com/office/drawing/2014/main" id="{036C72D3-CA0F-4CE2-B229-7BBC2D9084AB}"/>
              </a:ext>
            </a:extLst>
          </p:cNvPr>
          <p:cNvSpPr>
            <a:spLocks noGrp="1"/>
          </p:cNvSpPr>
          <p:nvPr>
            <p:ph type="dt" sz="half" idx="10"/>
          </p:nvPr>
        </p:nvSpPr>
        <p:spPr>
          <a:xfrm>
            <a:off x="5372100" y="6724650"/>
            <a:ext cx="1428750" cy="201368"/>
          </a:xfrm>
        </p:spPr>
        <p:txBody>
          <a:bodyPr/>
          <a:lstStyle/>
          <a:p>
            <a:pPr algn="r" rtl="1"/>
            <a:r>
              <a:rPr lang="ar-SA" sz="1000" dirty="0"/>
              <a:t>19</a:t>
            </a:r>
            <a:r>
              <a:rPr lang="ar-SA" sz="900" dirty="0"/>
              <a:t> كانون الأول/ديسمبر 2020</a:t>
            </a:r>
          </a:p>
          <a:p>
            <a:pPr algn="r" rtl="1"/>
            <a:endParaRPr lang="en-US" sz="1000" dirty="0"/>
          </a:p>
        </p:txBody>
      </p:sp>
      <p:sp>
        <p:nvSpPr>
          <p:cNvPr id="5" name="Rectangle 4">
            <a:extLst>
              <a:ext uri="{FF2B5EF4-FFF2-40B4-BE49-F238E27FC236}">
                <a16:creationId xmlns:a16="http://schemas.microsoft.com/office/drawing/2014/main" id="{8A53E21E-7CF7-4CC4-8BCD-1B6388A2620A}"/>
              </a:ext>
            </a:extLst>
          </p:cNvPr>
          <p:cNvSpPr/>
          <p:nvPr/>
        </p:nvSpPr>
        <p:spPr>
          <a:xfrm>
            <a:off x="1511808" y="1809134"/>
            <a:ext cx="3600000" cy="3600000"/>
          </a:xfrm>
          <a:prstGeom prst="rect">
            <a:avLst/>
          </a:prstGeom>
          <a:solidFill>
            <a:schemeClr val="bg1"/>
          </a:solidFill>
          <a:ln w="231775" cmpd="thickThin">
            <a:solidFill>
              <a:schemeClr val="accent1"/>
            </a:solidFill>
          </a:ln>
        </p:spPr>
        <p:txBody>
          <a:bodyPr wrap="square" lIns="0" tIns="0" rIns="0" bIns="0" anchor="ctr">
            <a:noAutofit/>
          </a:bodyPr>
          <a:lstStyle/>
          <a:p>
            <a:pPr algn="ctr" rtl="1"/>
            <a:r>
              <a:rPr lang="ar-SA" sz="3600" b="1" dirty="0">
                <a:solidFill>
                  <a:schemeClr val="accent1"/>
                </a:solidFill>
              </a:rPr>
              <a:t>استراحة قصيرة</a:t>
            </a:r>
          </a:p>
          <a:p>
            <a:pPr algn="ctr" rtl="1"/>
            <a:r>
              <a:rPr lang="ar-SA" sz="3600" b="1" dirty="0">
                <a:solidFill>
                  <a:schemeClr val="accent1"/>
                </a:solidFill>
              </a:rPr>
              <a:t>(15 دقيقة)</a:t>
            </a:r>
            <a:endParaRPr lang="en-US" sz="3600" b="1" dirty="0">
              <a:solidFill>
                <a:schemeClr val="accent1"/>
              </a:solidFill>
            </a:endParaRPr>
          </a:p>
        </p:txBody>
      </p:sp>
      <p:pic>
        <p:nvPicPr>
          <p:cNvPr id="8" name="Content Placeholder 6" descr="A close up of a coffee cup sitting on a table&#10;&#10;Description automatically generated">
            <a:extLst>
              <a:ext uri="{FF2B5EF4-FFF2-40B4-BE49-F238E27FC236}">
                <a16:creationId xmlns:a16="http://schemas.microsoft.com/office/drawing/2014/main" id="{40D55979-E3C8-4FF8-8E59-A1BD7A07A87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5785448" y="608658"/>
            <a:ext cx="5256363" cy="6000953"/>
          </a:xfrm>
          <a:prstGeom prst="rect">
            <a:avLst/>
          </a:prstGeom>
        </p:spPr>
      </p:pic>
    </p:spTree>
    <p:extLst>
      <p:ext uri="{BB962C8B-B14F-4D97-AF65-F5344CB8AC3E}">
        <p14:creationId xmlns:p14="http://schemas.microsoft.com/office/powerpoint/2010/main" val="23032282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89330F-8F6C-451F-B474-42C12FEF873B}"/>
              </a:ext>
            </a:extLst>
          </p:cNvPr>
          <p:cNvSpPr>
            <a:spLocks noGrp="1"/>
          </p:cNvSpPr>
          <p:nvPr>
            <p:ph type="title"/>
          </p:nvPr>
        </p:nvSpPr>
        <p:spPr>
          <a:xfrm>
            <a:off x="152780" y="-8247"/>
            <a:ext cx="11761716" cy="581340"/>
          </a:xfrm>
        </p:spPr>
        <p:txBody>
          <a:bodyPr>
            <a:normAutofit fontScale="90000"/>
          </a:bodyPr>
          <a:lstStyle/>
          <a:p>
            <a:pPr algn="r" rtl="1"/>
            <a:r>
              <a:rPr lang="ar-SA" dirty="0"/>
              <a:t>خطة العمل</a:t>
            </a:r>
            <a:endParaRPr lang="en-US" dirty="0"/>
          </a:p>
        </p:txBody>
      </p:sp>
      <p:sp>
        <p:nvSpPr>
          <p:cNvPr id="4" name="Date Placeholder 3">
            <a:extLst>
              <a:ext uri="{FF2B5EF4-FFF2-40B4-BE49-F238E27FC236}">
                <a16:creationId xmlns:a16="http://schemas.microsoft.com/office/drawing/2014/main" id="{38AF6609-EB6A-404F-AE07-77BA3F8C38EC}"/>
              </a:ext>
            </a:extLst>
          </p:cNvPr>
          <p:cNvSpPr>
            <a:spLocks noGrp="1"/>
          </p:cNvSpPr>
          <p:nvPr>
            <p:ph type="dt" sz="half" idx="10"/>
          </p:nvPr>
        </p:nvSpPr>
        <p:spPr>
          <a:xfrm>
            <a:off x="5491392" y="6715124"/>
            <a:ext cx="1785707" cy="142875"/>
          </a:xfrm>
        </p:spPr>
        <p:txBody>
          <a:bodyPr/>
          <a:lstStyle/>
          <a:p>
            <a:pPr algn="r" rtl="1"/>
            <a:r>
              <a:rPr lang="ar-SA" sz="1000" dirty="0"/>
              <a:t>19 كانون الأول/ديسمبر 2020</a:t>
            </a:r>
          </a:p>
          <a:p>
            <a:pPr algn="r" rtl="1"/>
            <a:endParaRPr lang="en-US" sz="1000" dirty="0"/>
          </a:p>
        </p:txBody>
      </p:sp>
      <p:pic>
        <p:nvPicPr>
          <p:cNvPr id="5" name="Picture 4">
            <a:extLst>
              <a:ext uri="{FF2B5EF4-FFF2-40B4-BE49-F238E27FC236}">
                <a16:creationId xmlns:a16="http://schemas.microsoft.com/office/drawing/2014/main" id="{191160E5-625D-4340-B7C6-749B9B9DC69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420480" y="1641989"/>
            <a:ext cx="3633701" cy="3675362"/>
          </a:xfrm>
          <a:prstGeom prst="rect">
            <a:avLst/>
          </a:prstGeom>
        </p:spPr>
      </p:pic>
      <p:pic>
        <p:nvPicPr>
          <p:cNvPr id="20" name="Picture 19">
            <a:extLst>
              <a:ext uri="{FF2B5EF4-FFF2-40B4-BE49-F238E27FC236}">
                <a16:creationId xmlns:a16="http://schemas.microsoft.com/office/drawing/2014/main" id="{F7E3BC02-E4EF-4331-AE3E-414EB8D48D1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37819" y="1281390"/>
            <a:ext cx="7944256" cy="4271749"/>
          </a:xfrm>
          <a:prstGeom prst="rect">
            <a:avLst/>
          </a:prstGeom>
        </p:spPr>
      </p:pic>
      <p:grpSp>
        <p:nvGrpSpPr>
          <p:cNvPr id="21" name="Group 20">
            <a:extLst>
              <a:ext uri="{FF2B5EF4-FFF2-40B4-BE49-F238E27FC236}">
                <a16:creationId xmlns:a16="http://schemas.microsoft.com/office/drawing/2014/main" id="{7B2A816A-70D3-48BC-BE06-C4284701AC98}"/>
              </a:ext>
            </a:extLst>
          </p:cNvPr>
          <p:cNvGrpSpPr/>
          <p:nvPr/>
        </p:nvGrpSpPr>
        <p:grpSpPr>
          <a:xfrm>
            <a:off x="9565546" y="5553139"/>
            <a:ext cx="2626454" cy="833108"/>
            <a:chOff x="10627810" y="5326933"/>
            <a:chExt cx="3064604" cy="749356"/>
          </a:xfrm>
        </p:grpSpPr>
        <p:pic>
          <p:nvPicPr>
            <p:cNvPr id="22" name="Picture 21">
              <a:extLst>
                <a:ext uri="{FF2B5EF4-FFF2-40B4-BE49-F238E27FC236}">
                  <a16:creationId xmlns:a16="http://schemas.microsoft.com/office/drawing/2014/main" id="{51F79309-2284-4C6C-8B8E-00FB51F645F1}"/>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1478204" y="5326933"/>
              <a:ext cx="784098" cy="749356"/>
            </a:xfrm>
            <a:prstGeom prst="rect">
              <a:avLst/>
            </a:prstGeom>
          </p:spPr>
        </p:pic>
        <p:sp>
          <p:nvSpPr>
            <p:cNvPr id="23" name="TextBox 22">
              <a:extLst>
                <a:ext uri="{FF2B5EF4-FFF2-40B4-BE49-F238E27FC236}">
                  <a16:creationId xmlns:a16="http://schemas.microsoft.com/office/drawing/2014/main" id="{6FFD4572-B504-4819-B475-93A622443C5B}"/>
                </a:ext>
              </a:extLst>
            </p:cNvPr>
            <p:cNvSpPr txBox="1"/>
            <p:nvPr/>
          </p:nvSpPr>
          <p:spPr>
            <a:xfrm>
              <a:off x="10627810" y="5523925"/>
              <a:ext cx="3064604" cy="423910"/>
            </a:xfrm>
            <a:prstGeom prst="rect">
              <a:avLst/>
            </a:prstGeom>
            <a:noFill/>
          </p:spPr>
          <p:txBody>
            <a:bodyPr wrap="square" rtlCol="0">
              <a:spAutoFit/>
            </a:bodyPr>
            <a:lstStyle/>
            <a:p>
              <a:pPr algn="r" rtl="1">
                <a:spcBef>
                  <a:spcPts val="700"/>
                </a:spcBef>
                <a:buClr>
                  <a:srgbClr val="DD8047"/>
                </a:buClr>
                <a:buSzPct val="60000"/>
              </a:pPr>
              <a:r>
                <a:rPr lang="ar-SA" sz="2400" b="1" dirty="0">
                  <a:solidFill>
                    <a:srgbClr val="0070C0"/>
                  </a:solidFill>
                  <a:latin typeface="+mj-lt"/>
                  <a:cs typeface="Calibri" panose="020F0502020204030204" pitchFamily="34" charset="0"/>
                </a:rPr>
                <a:t>45 دقيقة</a:t>
              </a:r>
              <a:endParaRPr lang="en-US" sz="2400" b="1" dirty="0">
                <a:solidFill>
                  <a:srgbClr val="0070C0"/>
                </a:solidFill>
                <a:latin typeface="+mj-lt"/>
                <a:cs typeface="Calibri" panose="020F0502020204030204" pitchFamily="34" charset="0"/>
              </a:endParaRPr>
            </a:p>
          </p:txBody>
        </p:sp>
      </p:grpSp>
    </p:spTree>
    <p:extLst>
      <p:ext uri="{BB962C8B-B14F-4D97-AF65-F5344CB8AC3E}">
        <p14:creationId xmlns:p14="http://schemas.microsoft.com/office/powerpoint/2010/main" val="32635215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89330F-8F6C-451F-B474-42C12FEF873B}"/>
              </a:ext>
            </a:extLst>
          </p:cNvPr>
          <p:cNvSpPr>
            <a:spLocks noGrp="1"/>
          </p:cNvSpPr>
          <p:nvPr>
            <p:ph type="title"/>
          </p:nvPr>
        </p:nvSpPr>
        <p:spPr>
          <a:xfrm>
            <a:off x="1462602" y="0"/>
            <a:ext cx="10515600" cy="581340"/>
          </a:xfrm>
        </p:spPr>
        <p:txBody>
          <a:bodyPr>
            <a:normAutofit fontScale="90000"/>
          </a:bodyPr>
          <a:lstStyle/>
          <a:p>
            <a:pPr algn="r" rtl="1"/>
            <a:r>
              <a:rPr lang="ar-SA" dirty="0"/>
              <a:t>التجميع</a:t>
            </a:r>
            <a:endParaRPr lang="en-US" dirty="0"/>
          </a:p>
        </p:txBody>
      </p:sp>
      <p:sp>
        <p:nvSpPr>
          <p:cNvPr id="4" name="Date Placeholder 3">
            <a:extLst>
              <a:ext uri="{FF2B5EF4-FFF2-40B4-BE49-F238E27FC236}">
                <a16:creationId xmlns:a16="http://schemas.microsoft.com/office/drawing/2014/main" id="{38AF6609-EB6A-404F-AE07-77BA3F8C38EC}"/>
              </a:ext>
            </a:extLst>
          </p:cNvPr>
          <p:cNvSpPr>
            <a:spLocks noGrp="1"/>
          </p:cNvSpPr>
          <p:nvPr>
            <p:ph type="dt" sz="half" idx="10"/>
          </p:nvPr>
        </p:nvSpPr>
        <p:spPr>
          <a:xfrm>
            <a:off x="5481868" y="6734175"/>
            <a:ext cx="1595207" cy="191843"/>
          </a:xfrm>
        </p:spPr>
        <p:txBody>
          <a:bodyPr/>
          <a:lstStyle/>
          <a:p>
            <a:pPr algn="r" rtl="1"/>
            <a:r>
              <a:rPr lang="ar-SA" sz="1000" dirty="0"/>
              <a:t>19 كانون الأول/ديسمبر 2020</a:t>
            </a:r>
          </a:p>
          <a:p>
            <a:pPr algn="r" rtl="1"/>
            <a:endParaRPr lang="en-US" sz="1000" dirty="0"/>
          </a:p>
        </p:txBody>
      </p:sp>
      <p:pic>
        <p:nvPicPr>
          <p:cNvPr id="10" name="Picture 9">
            <a:extLst>
              <a:ext uri="{FF2B5EF4-FFF2-40B4-BE49-F238E27FC236}">
                <a16:creationId xmlns:a16="http://schemas.microsoft.com/office/drawing/2014/main" id="{E1AD7759-B5A2-482F-A7FD-AD82059F221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93607" y="1334044"/>
            <a:ext cx="3760096" cy="2048183"/>
          </a:xfrm>
          <a:prstGeom prst="rect">
            <a:avLst/>
          </a:prstGeom>
        </p:spPr>
      </p:pic>
      <p:pic>
        <p:nvPicPr>
          <p:cNvPr id="11" name="Picture 10">
            <a:extLst>
              <a:ext uri="{FF2B5EF4-FFF2-40B4-BE49-F238E27FC236}">
                <a16:creationId xmlns:a16="http://schemas.microsoft.com/office/drawing/2014/main" id="{6AAE8E30-4541-49CC-95C0-A89E91DC80E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155293" y="1937737"/>
            <a:ext cx="3760096" cy="2048183"/>
          </a:xfrm>
          <a:prstGeom prst="rect">
            <a:avLst/>
          </a:prstGeom>
        </p:spPr>
      </p:pic>
      <p:pic>
        <p:nvPicPr>
          <p:cNvPr id="12" name="Picture 11">
            <a:extLst>
              <a:ext uri="{FF2B5EF4-FFF2-40B4-BE49-F238E27FC236}">
                <a16:creationId xmlns:a16="http://schemas.microsoft.com/office/drawing/2014/main" id="{15DD8DEF-FCD3-4AC2-B786-898C4ED788A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426651" y="2484955"/>
            <a:ext cx="3760096" cy="2048183"/>
          </a:xfrm>
          <a:prstGeom prst="rect">
            <a:avLst/>
          </a:prstGeom>
        </p:spPr>
      </p:pic>
      <p:grpSp>
        <p:nvGrpSpPr>
          <p:cNvPr id="7" name="Group 6">
            <a:extLst>
              <a:ext uri="{FF2B5EF4-FFF2-40B4-BE49-F238E27FC236}">
                <a16:creationId xmlns:a16="http://schemas.microsoft.com/office/drawing/2014/main" id="{E37DF190-F297-45EC-B433-64AC834D5A26}"/>
              </a:ext>
            </a:extLst>
          </p:cNvPr>
          <p:cNvGrpSpPr/>
          <p:nvPr/>
        </p:nvGrpSpPr>
        <p:grpSpPr>
          <a:xfrm>
            <a:off x="9549366" y="5002410"/>
            <a:ext cx="1878135" cy="749356"/>
            <a:chOff x="9978391" y="5342554"/>
            <a:chExt cx="1878135" cy="749356"/>
          </a:xfrm>
        </p:grpSpPr>
        <p:pic>
          <p:nvPicPr>
            <p:cNvPr id="8" name="Picture 7">
              <a:extLst>
                <a:ext uri="{FF2B5EF4-FFF2-40B4-BE49-F238E27FC236}">
                  <a16:creationId xmlns:a16="http://schemas.microsoft.com/office/drawing/2014/main" id="{C614304C-A7EA-4578-8E40-94ABCD34CB8F}"/>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9978391" y="5342554"/>
              <a:ext cx="784098" cy="749356"/>
            </a:xfrm>
            <a:prstGeom prst="rect">
              <a:avLst/>
            </a:prstGeom>
          </p:spPr>
        </p:pic>
        <p:sp>
          <p:nvSpPr>
            <p:cNvPr id="9" name="TextBox 8">
              <a:extLst>
                <a:ext uri="{FF2B5EF4-FFF2-40B4-BE49-F238E27FC236}">
                  <a16:creationId xmlns:a16="http://schemas.microsoft.com/office/drawing/2014/main" id="{F9E4F5A6-CB41-4DFC-9600-8007F7806DFC}"/>
                </a:ext>
              </a:extLst>
            </p:cNvPr>
            <p:cNvSpPr txBox="1"/>
            <p:nvPr/>
          </p:nvSpPr>
          <p:spPr>
            <a:xfrm>
              <a:off x="10668380" y="5522976"/>
              <a:ext cx="1188146" cy="461665"/>
            </a:xfrm>
            <a:prstGeom prst="rect">
              <a:avLst/>
            </a:prstGeom>
            <a:noFill/>
          </p:spPr>
          <p:txBody>
            <a:bodyPr wrap="none" rtlCol="0">
              <a:spAutoFit/>
            </a:bodyPr>
            <a:lstStyle/>
            <a:p>
              <a:pPr algn="r" rtl="1">
                <a:spcBef>
                  <a:spcPts val="700"/>
                </a:spcBef>
                <a:buClr>
                  <a:srgbClr val="DD8047"/>
                </a:buClr>
                <a:buSzPct val="60000"/>
              </a:pPr>
              <a:r>
                <a:rPr lang="ar-SA" sz="2400" b="1" dirty="0">
                  <a:solidFill>
                    <a:srgbClr val="0070C0"/>
                  </a:solidFill>
                  <a:latin typeface="+mj-lt"/>
                  <a:cs typeface="Calibri" panose="020F0502020204030204" pitchFamily="34" charset="0"/>
                </a:rPr>
                <a:t>30 دقيقة</a:t>
              </a:r>
              <a:endParaRPr lang="en-US" sz="2400" b="1" dirty="0">
                <a:solidFill>
                  <a:srgbClr val="0070C0"/>
                </a:solidFill>
                <a:latin typeface="+mj-lt"/>
                <a:cs typeface="Calibri" panose="020F0502020204030204" pitchFamily="34" charset="0"/>
              </a:endParaRPr>
            </a:p>
          </p:txBody>
        </p:sp>
      </p:grpSp>
      <p:sp>
        <p:nvSpPr>
          <p:cNvPr id="3" name="Rectangle 2">
            <a:extLst>
              <a:ext uri="{FF2B5EF4-FFF2-40B4-BE49-F238E27FC236}">
                <a16:creationId xmlns:a16="http://schemas.microsoft.com/office/drawing/2014/main" id="{0F5CBAFC-14AC-4912-A02E-552DF9CA1875}"/>
              </a:ext>
            </a:extLst>
          </p:cNvPr>
          <p:cNvSpPr/>
          <p:nvPr/>
        </p:nvSpPr>
        <p:spPr>
          <a:xfrm>
            <a:off x="7482441" y="1937737"/>
            <a:ext cx="4133850" cy="1200329"/>
          </a:xfrm>
          <a:prstGeom prst="rect">
            <a:avLst/>
          </a:prstGeom>
        </p:spPr>
        <p:txBody>
          <a:bodyPr wrap="square">
            <a:spAutoFit/>
          </a:bodyPr>
          <a:lstStyle/>
          <a:p>
            <a:pPr algn="r" rtl="1"/>
            <a:r>
              <a:rPr lang="en-US" sz="2400" dirty="0"/>
              <a:t>"</a:t>
            </a:r>
            <a:r>
              <a:rPr lang="ar-SA" sz="2400" dirty="0"/>
              <a:t>على كل مقرر تقديم ملخص مدته 5 دقائق لعرض النتائج التي توصل إليها الفريق</a:t>
            </a:r>
            <a:r>
              <a:rPr lang="en-US" sz="2400" dirty="0"/>
              <a:t>."</a:t>
            </a:r>
            <a:endParaRPr lang="en-GB" sz="2400" dirty="0"/>
          </a:p>
        </p:txBody>
      </p:sp>
    </p:spTree>
    <p:extLst>
      <p:ext uri="{BB962C8B-B14F-4D97-AF65-F5344CB8AC3E}">
        <p14:creationId xmlns:p14="http://schemas.microsoft.com/office/powerpoint/2010/main" val="5785922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89330F-8F6C-451F-B474-42C12FEF873B}"/>
              </a:ext>
            </a:extLst>
          </p:cNvPr>
          <p:cNvSpPr>
            <a:spLocks noGrp="1"/>
          </p:cNvSpPr>
          <p:nvPr>
            <p:ph type="title"/>
          </p:nvPr>
        </p:nvSpPr>
        <p:spPr/>
        <p:txBody>
          <a:bodyPr>
            <a:normAutofit fontScale="90000"/>
          </a:bodyPr>
          <a:lstStyle/>
          <a:p>
            <a:pPr algn="r" rtl="1"/>
            <a:r>
              <a:rPr lang="ar-SA" dirty="0"/>
              <a:t>نموذج تعقيبات المشاركين</a:t>
            </a:r>
            <a:endParaRPr lang="en-US" dirty="0"/>
          </a:p>
        </p:txBody>
      </p:sp>
      <p:sp>
        <p:nvSpPr>
          <p:cNvPr id="4" name="Date Placeholder 3">
            <a:extLst>
              <a:ext uri="{FF2B5EF4-FFF2-40B4-BE49-F238E27FC236}">
                <a16:creationId xmlns:a16="http://schemas.microsoft.com/office/drawing/2014/main" id="{38AF6609-EB6A-404F-AE07-77BA3F8C38EC}"/>
              </a:ext>
            </a:extLst>
          </p:cNvPr>
          <p:cNvSpPr>
            <a:spLocks noGrp="1"/>
          </p:cNvSpPr>
          <p:nvPr>
            <p:ph type="dt" sz="half" idx="10"/>
          </p:nvPr>
        </p:nvSpPr>
        <p:spPr>
          <a:xfrm>
            <a:off x="3300643" y="6675437"/>
            <a:ext cx="3769418" cy="365125"/>
          </a:xfrm>
        </p:spPr>
        <p:txBody>
          <a:bodyPr/>
          <a:lstStyle/>
          <a:p>
            <a:pPr algn="r" rtl="1"/>
            <a:r>
              <a:rPr lang="ar-SA" sz="1000" dirty="0"/>
              <a:t>19 كانون الأول/ديسمبر 2020</a:t>
            </a:r>
          </a:p>
          <a:p>
            <a:pPr algn="r" rtl="1"/>
            <a:endParaRPr lang="en-US" sz="1000" dirty="0"/>
          </a:p>
        </p:txBody>
      </p:sp>
      <p:pic>
        <p:nvPicPr>
          <p:cNvPr id="3" name="Picture 2">
            <a:extLst>
              <a:ext uri="{FF2B5EF4-FFF2-40B4-BE49-F238E27FC236}">
                <a16:creationId xmlns:a16="http://schemas.microsoft.com/office/drawing/2014/main" id="{AB918967-1504-466D-B993-22C06F96181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215990" y="1046982"/>
            <a:ext cx="3884491" cy="515456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5" name="Rectangle 4">
            <a:extLst>
              <a:ext uri="{FF2B5EF4-FFF2-40B4-BE49-F238E27FC236}">
                <a16:creationId xmlns:a16="http://schemas.microsoft.com/office/drawing/2014/main" id="{C62B40BA-F069-46EB-80AD-1DA680739316}"/>
              </a:ext>
            </a:extLst>
          </p:cNvPr>
          <p:cNvSpPr/>
          <p:nvPr/>
        </p:nvSpPr>
        <p:spPr>
          <a:xfrm>
            <a:off x="1091519" y="2239269"/>
            <a:ext cx="4799463" cy="1384995"/>
          </a:xfrm>
          <a:prstGeom prst="rect">
            <a:avLst/>
          </a:prstGeom>
        </p:spPr>
        <p:txBody>
          <a:bodyPr wrap="square">
            <a:spAutoFit/>
          </a:bodyPr>
          <a:lstStyle/>
          <a:p>
            <a:pPr algn="r" rtl="1">
              <a:spcAft>
                <a:spcPts val="800"/>
              </a:spcAft>
            </a:pPr>
            <a:r>
              <a:rPr lang="ar-SA" sz="2800" i="1" dirty="0">
                <a:latin typeface="Arial" panose="020B0604020202020204" pitchFamily="34" charset="0"/>
                <a:ea typeface="Calibri" panose="020F0502020204030204" pitchFamily="34" charset="0"/>
              </a:rPr>
              <a:t>سوف تساعدنا </a:t>
            </a:r>
            <a:r>
              <a:rPr lang="ar-SA" sz="2800" i="1" dirty="0">
                <a:latin typeface="Arial" panose="020B0604020202020204" pitchFamily="34" charset="0"/>
                <a:ea typeface="Calibri" panose="020F0502020204030204" pitchFamily="34" charset="0"/>
                <a:hlinkClick r:id="rId4"/>
              </a:rPr>
              <a:t>تعقيباتك</a:t>
            </a:r>
            <a:r>
              <a:rPr lang="ar-SA" sz="2800" i="1" dirty="0">
                <a:latin typeface="Arial" panose="020B0604020202020204" pitchFamily="34" charset="0"/>
                <a:ea typeface="Calibri" panose="020F0502020204030204" pitchFamily="34" charset="0"/>
              </a:rPr>
              <a:t> في الحفاظ على جودة وأهمية تمارين المحاكاة التي تجرى مستقبلاً وفي تحسينها</a:t>
            </a:r>
            <a:r>
              <a:rPr lang="en-US" sz="2800" i="1" dirty="0">
                <a:latin typeface="Arial" panose="020B0604020202020204" pitchFamily="34" charset="0"/>
                <a:ea typeface="Calibri" panose="020F0502020204030204" pitchFamily="34" charset="0"/>
              </a:rPr>
              <a:t>.</a:t>
            </a:r>
            <a:endParaRPr lang="en-US" sz="3200" dirty="0">
              <a:effectLst/>
              <a:latin typeface="Arial" panose="020B0604020202020204" pitchFamily="34" charset="0"/>
              <a:ea typeface="Calibri" panose="020F0502020204030204" pitchFamily="34" charset="0"/>
            </a:endParaRPr>
          </a:p>
        </p:txBody>
      </p:sp>
      <p:grpSp>
        <p:nvGrpSpPr>
          <p:cNvPr id="9" name="Group 8">
            <a:extLst>
              <a:ext uri="{FF2B5EF4-FFF2-40B4-BE49-F238E27FC236}">
                <a16:creationId xmlns:a16="http://schemas.microsoft.com/office/drawing/2014/main" id="{2B3E6510-CC81-4105-9D35-20E4BF56DD55}"/>
              </a:ext>
            </a:extLst>
          </p:cNvPr>
          <p:cNvGrpSpPr/>
          <p:nvPr/>
        </p:nvGrpSpPr>
        <p:grpSpPr>
          <a:xfrm>
            <a:off x="900789" y="4541084"/>
            <a:ext cx="1849281" cy="749356"/>
            <a:chOff x="9978391" y="5342554"/>
            <a:chExt cx="1849281" cy="749356"/>
          </a:xfrm>
        </p:grpSpPr>
        <p:pic>
          <p:nvPicPr>
            <p:cNvPr id="13" name="Picture 12">
              <a:extLst>
                <a:ext uri="{FF2B5EF4-FFF2-40B4-BE49-F238E27FC236}">
                  <a16:creationId xmlns:a16="http://schemas.microsoft.com/office/drawing/2014/main" id="{973EC829-C3FA-4328-99AA-B40E0032AAF7}"/>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9978391" y="5342554"/>
              <a:ext cx="784098" cy="749356"/>
            </a:xfrm>
            <a:prstGeom prst="rect">
              <a:avLst/>
            </a:prstGeom>
          </p:spPr>
        </p:pic>
        <p:sp>
          <p:nvSpPr>
            <p:cNvPr id="14" name="TextBox 13">
              <a:extLst>
                <a:ext uri="{FF2B5EF4-FFF2-40B4-BE49-F238E27FC236}">
                  <a16:creationId xmlns:a16="http://schemas.microsoft.com/office/drawing/2014/main" id="{CC1F5717-065B-4919-AD00-736B6FD64B1C}"/>
                </a:ext>
              </a:extLst>
            </p:cNvPr>
            <p:cNvSpPr txBox="1"/>
            <p:nvPr/>
          </p:nvSpPr>
          <p:spPr>
            <a:xfrm>
              <a:off x="10817459" y="5522976"/>
              <a:ext cx="1010213" cy="461665"/>
            </a:xfrm>
            <a:prstGeom prst="rect">
              <a:avLst/>
            </a:prstGeom>
            <a:noFill/>
          </p:spPr>
          <p:txBody>
            <a:bodyPr wrap="none" rtlCol="0">
              <a:spAutoFit/>
            </a:bodyPr>
            <a:lstStyle/>
            <a:p>
              <a:pPr algn="r" rtl="1">
                <a:spcBef>
                  <a:spcPts val="700"/>
                </a:spcBef>
                <a:buClr>
                  <a:srgbClr val="DD8047"/>
                </a:buClr>
                <a:buSzPct val="60000"/>
              </a:pPr>
              <a:r>
                <a:rPr lang="ar-SA" sz="2400" b="1" dirty="0">
                  <a:solidFill>
                    <a:srgbClr val="0070C0"/>
                  </a:solidFill>
                  <a:latin typeface="+mj-lt"/>
                  <a:cs typeface="Calibri" panose="020F0502020204030204" pitchFamily="34" charset="0"/>
                </a:rPr>
                <a:t>5 دقائق</a:t>
              </a:r>
              <a:endParaRPr lang="en-US" sz="2400" b="1" dirty="0">
                <a:solidFill>
                  <a:srgbClr val="0070C0"/>
                </a:solidFill>
                <a:latin typeface="+mj-lt"/>
                <a:cs typeface="Calibri" panose="020F0502020204030204" pitchFamily="34" charset="0"/>
              </a:endParaRPr>
            </a:p>
          </p:txBody>
        </p:sp>
      </p:grpSp>
    </p:spTree>
    <p:extLst>
      <p:ext uri="{BB962C8B-B14F-4D97-AF65-F5344CB8AC3E}">
        <p14:creationId xmlns:p14="http://schemas.microsoft.com/office/powerpoint/2010/main" val="280155225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89330F-8F6C-451F-B474-42C12FEF873B}"/>
              </a:ext>
            </a:extLst>
          </p:cNvPr>
          <p:cNvSpPr>
            <a:spLocks noGrp="1"/>
          </p:cNvSpPr>
          <p:nvPr>
            <p:ph type="title"/>
          </p:nvPr>
        </p:nvSpPr>
        <p:spPr>
          <a:xfrm>
            <a:off x="1219580" y="0"/>
            <a:ext cx="10515600" cy="581340"/>
          </a:xfrm>
        </p:spPr>
        <p:txBody>
          <a:bodyPr>
            <a:normAutofit fontScale="90000"/>
          </a:bodyPr>
          <a:lstStyle/>
          <a:p>
            <a:pPr algn="r" rtl="1"/>
            <a:r>
              <a:rPr lang="ar-SA" dirty="0"/>
              <a:t>الخطوات القادمة والجلسة الختامية</a:t>
            </a:r>
            <a:endParaRPr lang="en-US" dirty="0"/>
          </a:p>
        </p:txBody>
      </p:sp>
      <p:sp>
        <p:nvSpPr>
          <p:cNvPr id="4" name="Date Placeholder 3">
            <a:extLst>
              <a:ext uri="{FF2B5EF4-FFF2-40B4-BE49-F238E27FC236}">
                <a16:creationId xmlns:a16="http://schemas.microsoft.com/office/drawing/2014/main" id="{38AF6609-EB6A-404F-AE07-77BA3F8C38EC}"/>
              </a:ext>
            </a:extLst>
          </p:cNvPr>
          <p:cNvSpPr>
            <a:spLocks noGrp="1"/>
          </p:cNvSpPr>
          <p:nvPr>
            <p:ph type="dt" sz="half" idx="10"/>
          </p:nvPr>
        </p:nvSpPr>
        <p:spPr>
          <a:xfrm>
            <a:off x="5481868" y="6629400"/>
            <a:ext cx="1595207" cy="296618"/>
          </a:xfrm>
        </p:spPr>
        <p:txBody>
          <a:bodyPr/>
          <a:lstStyle/>
          <a:p>
            <a:pPr algn="r" rtl="1"/>
            <a:r>
              <a:rPr lang="ar-SA" sz="1000" dirty="0"/>
              <a:t>19 كانون الأول/ديسمبر 2020</a:t>
            </a:r>
          </a:p>
          <a:p>
            <a:pPr algn="r" rtl="1"/>
            <a:endParaRPr lang="en-US" sz="1000" dirty="0"/>
          </a:p>
        </p:txBody>
      </p:sp>
      <p:pic>
        <p:nvPicPr>
          <p:cNvPr id="7" name="Picture 6">
            <a:extLst>
              <a:ext uri="{FF2B5EF4-FFF2-40B4-BE49-F238E27FC236}">
                <a16:creationId xmlns:a16="http://schemas.microsoft.com/office/drawing/2014/main" id="{7200FD45-150F-4024-82DC-29A8CF80CB9D}"/>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rot="419557">
            <a:off x="1928217" y="1162881"/>
            <a:ext cx="7850404" cy="4500941"/>
          </a:xfrm>
          <a:prstGeom prst="rect">
            <a:avLst/>
          </a:prstGeom>
        </p:spPr>
      </p:pic>
      <p:sp>
        <p:nvSpPr>
          <p:cNvPr id="8" name="TextBox 7">
            <a:extLst>
              <a:ext uri="{FF2B5EF4-FFF2-40B4-BE49-F238E27FC236}">
                <a16:creationId xmlns:a16="http://schemas.microsoft.com/office/drawing/2014/main" id="{0E46B248-6FCC-4C4D-B5C7-8F13B04B80AF}"/>
              </a:ext>
            </a:extLst>
          </p:cNvPr>
          <p:cNvSpPr txBox="1"/>
          <p:nvPr/>
        </p:nvSpPr>
        <p:spPr>
          <a:xfrm>
            <a:off x="1878508" y="4578825"/>
            <a:ext cx="7949821" cy="646331"/>
          </a:xfrm>
          <a:prstGeom prst="rect">
            <a:avLst/>
          </a:prstGeom>
          <a:noFill/>
        </p:spPr>
        <p:txBody>
          <a:bodyPr wrap="square" rtlCol="0">
            <a:spAutoFit/>
          </a:bodyPr>
          <a:lstStyle/>
          <a:p>
            <a:pPr algn="ctr">
              <a:spcBef>
                <a:spcPts val="700"/>
              </a:spcBef>
              <a:buClr>
                <a:srgbClr val="DD8047"/>
              </a:buClr>
              <a:buSzPct val="60000"/>
            </a:pPr>
            <a:r>
              <a:rPr lang="ar-SA" sz="3600" b="1" dirty="0">
                <a:solidFill>
                  <a:srgbClr val="0070C0"/>
                </a:solidFill>
                <a:latin typeface="+mj-lt"/>
                <a:cs typeface="Calibri" panose="020F0502020204030204" pitchFamily="34" charset="0"/>
              </a:rPr>
              <a:t>الخطوات القادمة</a:t>
            </a:r>
            <a:endParaRPr lang="en-US" sz="3600" b="1" dirty="0">
              <a:solidFill>
                <a:srgbClr val="0070C0"/>
              </a:solidFill>
              <a:latin typeface="+mj-lt"/>
              <a:cs typeface="Calibri" panose="020F0502020204030204" pitchFamily="34" charset="0"/>
            </a:endParaRPr>
          </a:p>
        </p:txBody>
      </p:sp>
    </p:spTree>
    <p:extLst>
      <p:ext uri="{BB962C8B-B14F-4D97-AF65-F5344CB8AC3E}">
        <p14:creationId xmlns:p14="http://schemas.microsoft.com/office/powerpoint/2010/main" val="29791137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772BCF9-0B8D-4074-9436-701BDD2B6BFF}"/>
              </a:ext>
            </a:extLst>
          </p:cNvPr>
          <p:cNvSpPr/>
          <p:nvPr/>
        </p:nvSpPr>
        <p:spPr>
          <a:xfrm>
            <a:off x="-114300" y="3818064"/>
            <a:ext cx="12192000" cy="289332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t"/>
          <a:lstStyle/>
          <a:p>
            <a:pPr algn="ctr">
              <a:lnSpc>
                <a:spcPct val="150000"/>
              </a:lnSpc>
            </a:pPr>
            <a:r>
              <a:rPr lang="ar-SA" sz="2400" b="1" dirty="0">
                <a:solidFill>
                  <a:schemeClr val="bg1"/>
                </a:solidFill>
              </a:rPr>
              <a:t>موارد منظمة الصحة العالمية</a:t>
            </a:r>
            <a:endParaRPr lang="en-US" sz="2400" b="1" dirty="0">
              <a:solidFill>
                <a:schemeClr val="bg1"/>
              </a:solidFill>
            </a:endParaRPr>
          </a:p>
        </p:txBody>
      </p:sp>
      <p:sp>
        <p:nvSpPr>
          <p:cNvPr id="10" name="TextBox 9">
            <a:extLst>
              <a:ext uri="{FF2B5EF4-FFF2-40B4-BE49-F238E27FC236}">
                <a16:creationId xmlns:a16="http://schemas.microsoft.com/office/drawing/2014/main" id="{04F2AF43-6C07-4B87-BFC4-B1B98FDD4CAF}"/>
              </a:ext>
            </a:extLst>
          </p:cNvPr>
          <p:cNvSpPr txBox="1"/>
          <p:nvPr/>
        </p:nvSpPr>
        <p:spPr>
          <a:xfrm>
            <a:off x="0" y="-101525"/>
            <a:ext cx="12192000" cy="830997"/>
          </a:xfrm>
          <a:prstGeom prst="rect">
            <a:avLst/>
          </a:prstGeom>
          <a:noFill/>
        </p:spPr>
        <p:txBody>
          <a:bodyPr wrap="square" rtlCol="0">
            <a:spAutoFit/>
          </a:bodyPr>
          <a:lstStyle/>
          <a:p>
            <a:pPr algn="ctr" rtl="1">
              <a:spcBef>
                <a:spcPts val="700"/>
              </a:spcBef>
              <a:buClr>
                <a:srgbClr val="DD8047"/>
              </a:buClr>
              <a:buSzPct val="60000"/>
            </a:pPr>
            <a:r>
              <a:rPr lang="ar-SA" sz="4800" b="1" dirty="0">
                <a:solidFill>
                  <a:schemeClr val="bg1"/>
                </a:solidFill>
                <a:latin typeface="+mj-lt"/>
                <a:cs typeface="Calibri" panose="020F0502020204030204" pitchFamily="34" charset="0"/>
              </a:rPr>
              <a:t>شكراً لكم!</a:t>
            </a:r>
            <a:endParaRPr lang="en-US" sz="4800" b="1" dirty="0">
              <a:solidFill>
                <a:schemeClr val="bg1"/>
              </a:solidFill>
              <a:latin typeface="+mj-lt"/>
              <a:cs typeface="Calibri" panose="020F0502020204030204" pitchFamily="34" charset="0"/>
            </a:endParaRPr>
          </a:p>
        </p:txBody>
      </p:sp>
      <p:sp>
        <p:nvSpPr>
          <p:cNvPr id="13" name="Rectangle: Rounded Corners 12">
            <a:extLst>
              <a:ext uri="{FF2B5EF4-FFF2-40B4-BE49-F238E27FC236}">
                <a16:creationId xmlns:a16="http://schemas.microsoft.com/office/drawing/2014/main" id="{C11B9C60-02FC-41E8-B2BE-53DD780C3CA3}"/>
              </a:ext>
            </a:extLst>
          </p:cNvPr>
          <p:cNvSpPr/>
          <p:nvPr/>
        </p:nvSpPr>
        <p:spPr>
          <a:xfrm>
            <a:off x="8817774" y="4523492"/>
            <a:ext cx="2466240" cy="2153780"/>
          </a:xfrm>
          <a:prstGeom prst="roundRect">
            <a:avLst/>
          </a:prstGeom>
          <a:solidFill>
            <a:schemeClr val="bg1"/>
          </a:solidFill>
          <a:effectLst>
            <a:innerShdw blurRad="63500" dist="50800" dir="18900000">
              <a:prstClr val="black">
                <a:alpha val="50000"/>
              </a:prstClr>
            </a:innerShdw>
          </a:effectLst>
        </p:spPr>
        <p:txBody>
          <a:bodyPr wrap="square">
            <a:noAutofit/>
          </a:bodyPr>
          <a:lstStyle/>
          <a:p>
            <a:pPr algn="ctr"/>
            <a:r>
              <a:rPr lang="ar-SA" b="1" dirty="0"/>
              <a:t>حالة طوارئ المنظمة لمواجهة كوفيد-19</a:t>
            </a:r>
            <a:endParaRPr lang="en-US" b="1" dirty="0"/>
          </a:p>
        </p:txBody>
      </p:sp>
      <p:pic>
        <p:nvPicPr>
          <p:cNvPr id="9" name="Picture 8">
            <a:hlinkClick r:id="rId3"/>
            <a:extLst>
              <a:ext uri="{FF2B5EF4-FFF2-40B4-BE49-F238E27FC236}">
                <a16:creationId xmlns:a16="http://schemas.microsoft.com/office/drawing/2014/main" id="{73E02E2C-30C2-49FA-8399-05DC2B895B5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678565" y="5264726"/>
            <a:ext cx="1043875" cy="1063135"/>
          </a:xfrm>
          <a:prstGeom prst="rect">
            <a:avLst/>
          </a:prstGeom>
        </p:spPr>
      </p:pic>
      <p:sp>
        <p:nvSpPr>
          <p:cNvPr id="18" name="TextBox 17">
            <a:extLst>
              <a:ext uri="{FF2B5EF4-FFF2-40B4-BE49-F238E27FC236}">
                <a16:creationId xmlns:a16="http://schemas.microsoft.com/office/drawing/2014/main" id="{E23129EC-78FD-42DC-A2CC-588997984439}"/>
              </a:ext>
            </a:extLst>
          </p:cNvPr>
          <p:cNvSpPr txBox="1"/>
          <p:nvPr/>
        </p:nvSpPr>
        <p:spPr>
          <a:xfrm>
            <a:off x="1773271" y="6216628"/>
            <a:ext cx="1398895" cy="307777"/>
          </a:xfrm>
          <a:prstGeom prst="rect">
            <a:avLst/>
          </a:prstGeom>
          <a:noFill/>
        </p:spPr>
        <p:txBody>
          <a:bodyPr wrap="square" rtlCol="0">
            <a:spAutoFit/>
          </a:bodyPr>
          <a:lstStyle/>
          <a:p>
            <a:pPr algn="ctr" rtl="1">
              <a:spcBef>
                <a:spcPts val="700"/>
              </a:spcBef>
              <a:buClr>
                <a:srgbClr val="DD8047"/>
              </a:buClr>
              <a:buSzPct val="60000"/>
            </a:pPr>
            <a:r>
              <a:rPr lang="ar-SA" sz="1400" b="1" dirty="0">
                <a:solidFill>
                  <a:srgbClr val="0070C0"/>
                </a:solidFill>
                <a:latin typeface="+mj-lt"/>
                <a:cs typeface="Calibri" panose="020F0502020204030204" pitchFamily="34" charset="0"/>
              </a:rPr>
              <a:t>امسح ضوئياً أو انقر</a:t>
            </a:r>
            <a:endParaRPr lang="en-US" sz="1400" b="1" dirty="0">
              <a:solidFill>
                <a:srgbClr val="0070C0"/>
              </a:solidFill>
              <a:latin typeface="+mj-lt"/>
              <a:cs typeface="Calibri" panose="020F0502020204030204" pitchFamily="34" charset="0"/>
            </a:endParaRPr>
          </a:p>
        </p:txBody>
      </p:sp>
      <p:sp>
        <p:nvSpPr>
          <p:cNvPr id="2" name="TextBox 1">
            <a:extLst>
              <a:ext uri="{FF2B5EF4-FFF2-40B4-BE49-F238E27FC236}">
                <a16:creationId xmlns:a16="http://schemas.microsoft.com/office/drawing/2014/main" id="{792C72D7-0DB3-47B6-ACCD-3268695FBC1A}"/>
              </a:ext>
            </a:extLst>
          </p:cNvPr>
          <p:cNvSpPr txBox="1"/>
          <p:nvPr/>
        </p:nvSpPr>
        <p:spPr>
          <a:xfrm>
            <a:off x="0" y="665919"/>
            <a:ext cx="12192000" cy="3152145"/>
          </a:xfrm>
          <a:prstGeom prst="rect">
            <a:avLst/>
          </a:prstGeom>
          <a:noFill/>
        </p:spPr>
        <p:txBody>
          <a:bodyPr wrap="square" lIns="91440" tIns="45720" rIns="91440" bIns="45720" rtlCol="0" anchor="t">
            <a:spAutoFit/>
          </a:bodyPr>
          <a:lstStyle/>
          <a:p>
            <a:pPr algn="ctr" rtl="1">
              <a:spcBef>
                <a:spcPts val="700"/>
              </a:spcBef>
              <a:buClr>
                <a:srgbClr val="DD8047"/>
              </a:buClr>
              <a:buSzPct val="60000"/>
            </a:pPr>
            <a:r>
              <a:rPr lang="ar-SA" sz="2400" b="1" dirty="0">
                <a:solidFill>
                  <a:srgbClr val="0070C0"/>
                </a:solidFill>
                <a:latin typeface="+mj-lt"/>
                <a:cs typeface="Calibri"/>
              </a:rPr>
              <a:t>فيما يتعلق بالدعم التقني المقدم في إطار تمرين المحاكاة</a:t>
            </a:r>
          </a:p>
          <a:p>
            <a:pPr algn="ctr" rtl="1">
              <a:spcBef>
                <a:spcPts val="700"/>
              </a:spcBef>
              <a:buClr>
                <a:srgbClr val="DD8047"/>
              </a:buClr>
              <a:buSzPct val="60000"/>
            </a:pPr>
            <a:r>
              <a:rPr lang="ar-SA" sz="2400" b="1" dirty="0">
                <a:solidFill>
                  <a:srgbClr val="0070C0"/>
                </a:solidFill>
                <a:latin typeface="+mj-lt"/>
                <a:cs typeface="Calibri"/>
              </a:rPr>
              <a:t>يرجى الاتصال بمكتب منظمة الصحة العالمية القطري أو مكتب المنسق الإقليمي:</a:t>
            </a:r>
            <a:r>
              <a:rPr lang="en-US" sz="2400" b="1" dirty="0">
                <a:solidFill>
                  <a:srgbClr val="0070C0"/>
                </a:solidFill>
                <a:latin typeface="+mj-lt"/>
                <a:cs typeface="Calibri"/>
              </a:rPr>
              <a:t>:</a:t>
            </a:r>
          </a:p>
          <a:p>
            <a:pPr algn="r" rtl="1">
              <a:spcBef>
                <a:spcPts val="700"/>
              </a:spcBef>
              <a:buClr>
                <a:srgbClr val="DD8047"/>
              </a:buClr>
              <a:buSzPct val="60000"/>
            </a:pPr>
            <a:r>
              <a:rPr lang="en-US" sz="2000" b="1" dirty="0">
                <a:solidFill>
                  <a:srgbClr val="0070C0"/>
                </a:solidFill>
                <a:latin typeface="+mj-lt"/>
                <a:cs typeface="Calibri"/>
              </a:rPr>
              <a:t>				</a:t>
            </a:r>
            <a:r>
              <a:rPr lang="ar-SA" b="1" dirty="0">
                <a:solidFill>
                  <a:srgbClr val="0070C0"/>
                </a:solidFill>
                <a:latin typeface="+mj-lt"/>
                <a:cs typeface="Calibri"/>
              </a:rPr>
              <a:t>المكتب الإقليمي لأفريقيا</a:t>
            </a:r>
            <a:r>
              <a:rPr lang="en-US" b="1" dirty="0">
                <a:solidFill>
                  <a:srgbClr val="0070C0"/>
                </a:solidFill>
                <a:latin typeface="+mj-lt"/>
                <a:cs typeface="Calibri"/>
              </a:rPr>
              <a:t>: 		</a:t>
            </a:r>
            <a:r>
              <a:rPr lang="en-US" b="1" dirty="0">
                <a:solidFill>
                  <a:srgbClr val="0070C0"/>
                </a:solidFill>
                <a:latin typeface="+mj-lt"/>
                <a:cs typeface="Calibri"/>
                <a:hlinkClick r:id="rId5"/>
              </a:rPr>
              <a:t>stephenm@who.int</a:t>
            </a:r>
            <a:r>
              <a:rPr lang="en-US" b="1" dirty="0">
                <a:solidFill>
                  <a:srgbClr val="0070C0"/>
                </a:solidFill>
                <a:latin typeface="+mj-lt"/>
                <a:cs typeface="Calibri"/>
              </a:rPr>
              <a:t>  </a:t>
            </a:r>
          </a:p>
          <a:p>
            <a:pPr algn="r" rtl="1">
              <a:spcBef>
                <a:spcPts val="700"/>
              </a:spcBef>
              <a:buClr>
                <a:srgbClr val="DD8047"/>
              </a:buClr>
              <a:buSzPct val="60000"/>
            </a:pPr>
            <a:r>
              <a:rPr lang="en-US" b="1" dirty="0">
                <a:solidFill>
                  <a:srgbClr val="0070C0"/>
                </a:solidFill>
                <a:latin typeface="+mj-lt"/>
                <a:cs typeface="Calibri"/>
              </a:rPr>
              <a:t>				</a:t>
            </a:r>
            <a:r>
              <a:rPr lang="ar-SA" b="1" dirty="0">
                <a:solidFill>
                  <a:srgbClr val="0070C0"/>
                </a:solidFill>
                <a:latin typeface="+mj-lt"/>
                <a:cs typeface="Calibri"/>
              </a:rPr>
              <a:t>المكتب الاقليمي لشرق المتوسط </a:t>
            </a:r>
            <a:r>
              <a:rPr lang="en-US" b="1" dirty="0">
                <a:solidFill>
                  <a:srgbClr val="0070C0"/>
                </a:solidFill>
                <a:latin typeface="+mj-lt"/>
                <a:cs typeface="Calibri"/>
              </a:rPr>
              <a:t>: 		</a:t>
            </a:r>
            <a:r>
              <a:rPr lang="en-US" b="1" dirty="0">
                <a:solidFill>
                  <a:srgbClr val="0070C0"/>
                </a:solidFill>
                <a:latin typeface="+mj-lt"/>
                <a:cs typeface="Calibri"/>
                <a:hlinkClick r:id="rId6"/>
              </a:rPr>
              <a:t>samhourid@who.int</a:t>
            </a:r>
            <a:r>
              <a:rPr lang="en-US" b="1" dirty="0">
                <a:solidFill>
                  <a:srgbClr val="0070C0"/>
                </a:solidFill>
                <a:latin typeface="+mj-lt"/>
                <a:cs typeface="Calibri"/>
              </a:rPr>
              <a:t>  </a:t>
            </a:r>
            <a:endParaRPr lang="en-US" b="1" dirty="0">
              <a:solidFill>
                <a:srgbClr val="0070C0"/>
              </a:solidFill>
              <a:latin typeface="+mj-lt"/>
              <a:cs typeface="Calibri" panose="020F0502020204030204" pitchFamily="34" charset="0"/>
            </a:endParaRPr>
          </a:p>
          <a:p>
            <a:pPr algn="r" rtl="1">
              <a:spcBef>
                <a:spcPts val="700"/>
              </a:spcBef>
              <a:buClr>
                <a:srgbClr val="DD8047"/>
              </a:buClr>
              <a:buSzPct val="60000"/>
            </a:pPr>
            <a:r>
              <a:rPr lang="en-US" b="1" dirty="0">
                <a:solidFill>
                  <a:srgbClr val="0070C0"/>
                </a:solidFill>
                <a:latin typeface="+mj-lt"/>
                <a:cs typeface="Calibri"/>
              </a:rPr>
              <a:t>				</a:t>
            </a:r>
            <a:r>
              <a:rPr lang="ar-SA" b="1" dirty="0">
                <a:solidFill>
                  <a:srgbClr val="0070C0"/>
                </a:solidFill>
                <a:latin typeface="+mj-lt"/>
                <a:cs typeface="Calibri"/>
              </a:rPr>
              <a:t>المكتب الإقليمي لأوروبا</a:t>
            </a:r>
            <a:r>
              <a:rPr lang="en-US" b="1" dirty="0">
                <a:solidFill>
                  <a:srgbClr val="0070C0"/>
                </a:solidFill>
                <a:latin typeface="+mj-lt"/>
                <a:cs typeface="Calibri"/>
              </a:rPr>
              <a:t>: 		</a:t>
            </a:r>
            <a:r>
              <a:rPr lang="en-US" b="1" dirty="0">
                <a:solidFill>
                  <a:srgbClr val="0070C0"/>
                </a:solidFill>
                <a:latin typeface="+mj-lt"/>
                <a:cs typeface="Calibri"/>
                <a:hlinkClick r:id="rId7"/>
              </a:rPr>
              <a:t>schmidtt@who.int</a:t>
            </a:r>
            <a:r>
              <a:rPr lang="en-US" b="1" dirty="0">
                <a:solidFill>
                  <a:srgbClr val="0070C0"/>
                </a:solidFill>
                <a:latin typeface="+mj-lt"/>
                <a:cs typeface="Calibri"/>
              </a:rPr>
              <a:t>; </a:t>
            </a:r>
            <a:r>
              <a:rPr lang="en-US" b="1" dirty="0">
                <a:solidFill>
                  <a:srgbClr val="0070C0"/>
                </a:solidFill>
                <a:latin typeface="+mj-lt"/>
                <a:cs typeface="Calibri"/>
                <a:hlinkClick r:id="rId8"/>
              </a:rPr>
              <a:t>rashforda@who.int</a:t>
            </a:r>
            <a:r>
              <a:rPr lang="en-US" b="1" dirty="0">
                <a:solidFill>
                  <a:srgbClr val="0070C0"/>
                </a:solidFill>
                <a:latin typeface="+mj-lt"/>
                <a:cs typeface="Calibri"/>
              </a:rPr>
              <a:t> </a:t>
            </a:r>
            <a:endParaRPr lang="en-US" b="1" dirty="0">
              <a:solidFill>
                <a:srgbClr val="0070C0"/>
              </a:solidFill>
              <a:latin typeface="+mj-lt"/>
              <a:cs typeface="Calibri" panose="020F0502020204030204" pitchFamily="34" charset="0"/>
            </a:endParaRPr>
          </a:p>
          <a:p>
            <a:pPr algn="r" rtl="1">
              <a:spcBef>
                <a:spcPts val="700"/>
              </a:spcBef>
              <a:buClr>
                <a:srgbClr val="DD8047"/>
              </a:buClr>
              <a:buSzPct val="60000"/>
            </a:pPr>
            <a:r>
              <a:rPr lang="en-US" b="1" dirty="0">
                <a:solidFill>
                  <a:srgbClr val="0070C0"/>
                </a:solidFill>
                <a:latin typeface="+mj-lt"/>
                <a:cs typeface="Calibri"/>
              </a:rPr>
              <a:t>				</a:t>
            </a:r>
            <a:r>
              <a:rPr lang="ar-SA" b="1" dirty="0">
                <a:solidFill>
                  <a:srgbClr val="0070C0"/>
                </a:solidFill>
                <a:latin typeface="+mj-lt"/>
                <a:cs typeface="Calibri"/>
              </a:rPr>
              <a:t>منظمة الصحة للبلدان الأمريكية</a:t>
            </a:r>
            <a:r>
              <a:rPr lang="en-US" b="1" dirty="0">
                <a:solidFill>
                  <a:srgbClr val="0070C0"/>
                </a:solidFill>
                <a:latin typeface="+mj-lt"/>
                <a:cs typeface="Calibri"/>
              </a:rPr>
              <a:t>: 		</a:t>
            </a:r>
            <a:r>
              <a:rPr lang="en-US" b="1" dirty="0">
                <a:solidFill>
                  <a:srgbClr val="0070C0"/>
                </a:solidFill>
                <a:latin typeface="+mj-lt"/>
                <a:cs typeface="Calibri"/>
                <a:hlinkClick r:id="rId9"/>
              </a:rPr>
              <a:t>andragro@paho.org</a:t>
            </a:r>
            <a:r>
              <a:rPr lang="en-US" b="1" dirty="0">
                <a:solidFill>
                  <a:srgbClr val="0070C0"/>
                </a:solidFill>
                <a:latin typeface="+mj-lt"/>
                <a:cs typeface="Calibri"/>
              </a:rPr>
              <a:t> </a:t>
            </a:r>
            <a:endParaRPr lang="en-US" b="1" dirty="0">
              <a:solidFill>
                <a:srgbClr val="0070C0"/>
              </a:solidFill>
              <a:latin typeface="+mj-lt"/>
              <a:cs typeface="Calibri" panose="020F0502020204030204" pitchFamily="34" charset="0"/>
            </a:endParaRPr>
          </a:p>
          <a:p>
            <a:pPr algn="r" rtl="1">
              <a:spcBef>
                <a:spcPts val="700"/>
              </a:spcBef>
              <a:buClr>
                <a:srgbClr val="DD8047"/>
              </a:buClr>
              <a:buSzPct val="60000"/>
            </a:pPr>
            <a:r>
              <a:rPr lang="en-US" b="1" dirty="0">
                <a:solidFill>
                  <a:srgbClr val="0070C0"/>
                </a:solidFill>
                <a:latin typeface="+mj-lt"/>
                <a:cs typeface="Calibri"/>
              </a:rPr>
              <a:t>				</a:t>
            </a:r>
            <a:r>
              <a:rPr lang="ar-SA" b="1" dirty="0">
                <a:solidFill>
                  <a:srgbClr val="0070C0"/>
                </a:solidFill>
                <a:latin typeface="+mj-lt"/>
                <a:cs typeface="Calibri"/>
              </a:rPr>
              <a:t>المكتب الإقليمي لجنوب شرق آسيا</a:t>
            </a:r>
            <a:r>
              <a:rPr lang="en-US" b="1" dirty="0">
                <a:solidFill>
                  <a:srgbClr val="0070C0"/>
                </a:solidFill>
                <a:latin typeface="+mj-lt"/>
                <a:cs typeface="Calibri"/>
              </a:rPr>
              <a:t>: 	</a:t>
            </a:r>
            <a:r>
              <a:rPr lang="en-US" b="1" dirty="0">
                <a:ea typeface="+mn-lt"/>
                <a:cs typeface="+mn-lt"/>
                <a:hlinkClick r:id="rId10"/>
              </a:rPr>
              <a:t>katom@who.int</a:t>
            </a:r>
            <a:r>
              <a:rPr lang="en-US" b="1" dirty="0">
                <a:ea typeface="+mn-lt"/>
                <a:cs typeface="+mn-lt"/>
              </a:rPr>
              <a:t>; </a:t>
            </a:r>
            <a:r>
              <a:rPr lang="en-US" b="1" dirty="0">
                <a:solidFill>
                  <a:srgbClr val="0070C0"/>
                </a:solidFill>
                <a:ea typeface="+mn-lt"/>
                <a:cs typeface="Calibri"/>
                <a:hlinkClick r:id="rId11"/>
              </a:rPr>
              <a:t>htikem</a:t>
            </a:r>
            <a:r>
              <a:rPr lang="en-US" b="1" dirty="0">
                <a:solidFill>
                  <a:srgbClr val="0070C0"/>
                </a:solidFill>
                <a:latin typeface="+mj-lt"/>
                <a:cs typeface="Calibri"/>
                <a:hlinkClick r:id="rId11"/>
              </a:rPr>
              <a:t>@who.int</a:t>
            </a:r>
            <a:r>
              <a:rPr lang="en-US" b="1" dirty="0">
                <a:solidFill>
                  <a:srgbClr val="0070C0"/>
                </a:solidFill>
                <a:latin typeface="+mj-lt"/>
                <a:cs typeface="Calibri"/>
              </a:rPr>
              <a:t>  </a:t>
            </a:r>
            <a:endParaRPr lang="en-US" b="1" dirty="0">
              <a:solidFill>
                <a:srgbClr val="0070C0"/>
              </a:solidFill>
              <a:latin typeface="+mj-lt"/>
              <a:cs typeface="Calibri" panose="020F0502020204030204" pitchFamily="34" charset="0"/>
            </a:endParaRPr>
          </a:p>
          <a:p>
            <a:pPr algn="r" rtl="1">
              <a:spcBef>
                <a:spcPts val="700"/>
              </a:spcBef>
              <a:buClr>
                <a:srgbClr val="DD8047"/>
              </a:buClr>
              <a:buSzPct val="60000"/>
            </a:pPr>
            <a:r>
              <a:rPr lang="en-US" b="1" dirty="0">
                <a:solidFill>
                  <a:srgbClr val="0070C0"/>
                </a:solidFill>
                <a:latin typeface="+mj-lt"/>
                <a:cs typeface="Calibri"/>
              </a:rPr>
              <a:t>				</a:t>
            </a:r>
            <a:r>
              <a:rPr lang="ar-SA" b="1" dirty="0">
                <a:solidFill>
                  <a:srgbClr val="0070C0"/>
                </a:solidFill>
                <a:latin typeface="+mj-lt"/>
                <a:cs typeface="Calibri"/>
              </a:rPr>
              <a:t>المكتب الإقليمي لغرب المحيط الهادئ</a:t>
            </a:r>
            <a:r>
              <a:rPr lang="en-US" b="1" dirty="0">
                <a:solidFill>
                  <a:srgbClr val="0070C0"/>
                </a:solidFill>
                <a:latin typeface="+mj-lt"/>
                <a:cs typeface="Calibri"/>
              </a:rPr>
              <a:t>: 		</a:t>
            </a:r>
            <a:r>
              <a:rPr lang="en-US" b="1" dirty="0">
                <a:solidFill>
                  <a:srgbClr val="0070C0"/>
                </a:solidFill>
                <a:latin typeface="+mj-lt"/>
                <a:cs typeface="Calibri"/>
                <a:hlinkClick r:id="rId12"/>
              </a:rPr>
              <a:t>eshofoniea@who.int</a:t>
            </a:r>
            <a:r>
              <a:rPr lang="en-US" b="1" dirty="0">
                <a:solidFill>
                  <a:srgbClr val="0070C0"/>
                </a:solidFill>
                <a:latin typeface="+mj-lt"/>
                <a:cs typeface="Calibri"/>
              </a:rPr>
              <a:t>;  </a:t>
            </a:r>
            <a:endParaRPr lang="en-GB" b="1" dirty="0">
              <a:solidFill>
                <a:srgbClr val="0070C0"/>
              </a:solidFill>
              <a:latin typeface="+mj-lt"/>
              <a:cs typeface="Calibri" panose="020F0502020204030204" pitchFamily="34" charset="0"/>
            </a:endParaRPr>
          </a:p>
        </p:txBody>
      </p:sp>
      <p:sp>
        <p:nvSpPr>
          <p:cNvPr id="15" name="Rectangle: Rounded Corners 14">
            <a:extLst>
              <a:ext uri="{FF2B5EF4-FFF2-40B4-BE49-F238E27FC236}">
                <a16:creationId xmlns:a16="http://schemas.microsoft.com/office/drawing/2014/main" id="{8C6D610C-26D0-4FA3-8062-200749C0C412}"/>
              </a:ext>
            </a:extLst>
          </p:cNvPr>
          <p:cNvSpPr/>
          <p:nvPr/>
        </p:nvSpPr>
        <p:spPr>
          <a:xfrm>
            <a:off x="4918924" y="4381796"/>
            <a:ext cx="2466240" cy="2153780"/>
          </a:xfrm>
          <a:prstGeom prst="roundRect">
            <a:avLst/>
          </a:prstGeom>
          <a:solidFill>
            <a:schemeClr val="bg1"/>
          </a:solidFill>
          <a:effectLst>
            <a:innerShdw blurRad="63500" dist="50800" dir="18900000">
              <a:prstClr val="black">
                <a:alpha val="50000"/>
              </a:prstClr>
            </a:innerShdw>
          </a:effectLst>
        </p:spPr>
        <p:txBody>
          <a:bodyPr wrap="square">
            <a:noAutofit/>
          </a:bodyPr>
          <a:lstStyle/>
          <a:p>
            <a:pPr algn="ctr"/>
            <a:r>
              <a:rPr lang="ar-SA" b="1" dirty="0"/>
              <a:t>المزيد من المعلومات عن كوفيد-19</a:t>
            </a:r>
            <a:endParaRPr lang="en-US" b="1" dirty="0"/>
          </a:p>
        </p:txBody>
      </p:sp>
      <p:pic>
        <p:nvPicPr>
          <p:cNvPr id="16" name="Picture 15">
            <a:hlinkClick r:id="rId13"/>
            <a:extLst>
              <a:ext uri="{FF2B5EF4-FFF2-40B4-BE49-F238E27FC236}">
                <a16:creationId xmlns:a16="http://schemas.microsoft.com/office/drawing/2014/main" id="{BD923BB1-F5AD-406F-BBD9-A8E464A1FDE4}"/>
              </a:ext>
            </a:extLst>
          </p:cNvPr>
          <p:cNvPicPr>
            <a:picLocks noChangeAspect="1"/>
          </p:cNvPicPr>
          <p:nvPr/>
        </p:nvPicPr>
        <p:blipFill>
          <a:blip r:embed="rId14" cstate="email">
            <a:alphaModFix/>
            <a:extLst>
              <a:ext uri="{28A0092B-C50C-407E-A947-70E740481C1C}">
                <a14:useLocalDpi xmlns:a14="http://schemas.microsoft.com/office/drawing/2010/main"/>
              </a:ext>
            </a:extLst>
          </a:blip>
          <a:stretch>
            <a:fillRect/>
          </a:stretch>
        </p:blipFill>
        <p:spPr>
          <a:xfrm>
            <a:off x="5633959" y="5090038"/>
            <a:ext cx="1036171" cy="1063135"/>
          </a:xfrm>
          <a:prstGeom prst="rect">
            <a:avLst/>
          </a:prstGeom>
        </p:spPr>
      </p:pic>
      <p:sp>
        <p:nvSpPr>
          <p:cNvPr id="17" name="TextBox 16">
            <a:extLst>
              <a:ext uri="{FF2B5EF4-FFF2-40B4-BE49-F238E27FC236}">
                <a16:creationId xmlns:a16="http://schemas.microsoft.com/office/drawing/2014/main" id="{CC06E5A8-EA35-4F91-A6BE-270512AABBE5}"/>
              </a:ext>
            </a:extLst>
          </p:cNvPr>
          <p:cNvSpPr txBox="1"/>
          <p:nvPr/>
        </p:nvSpPr>
        <p:spPr>
          <a:xfrm>
            <a:off x="5452597" y="6227798"/>
            <a:ext cx="1398895" cy="307777"/>
          </a:xfrm>
          <a:prstGeom prst="rect">
            <a:avLst/>
          </a:prstGeom>
          <a:noFill/>
        </p:spPr>
        <p:txBody>
          <a:bodyPr wrap="square" rtlCol="0">
            <a:spAutoFit/>
          </a:bodyPr>
          <a:lstStyle/>
          <a:p>
            <a:pPr algn="ctr" rtl="1">
              <a:spcBef>
                <a:spcPts val="700"/>
              </a:spcBef>
              <a:buClr>
                <a:srgbClr val="DD8047"/>
              </a:buClr>
              <a:buSzPct val="60000"/>
            </a:pPr>
            <a:r>
              <a:rPr lang="ar-SA" sz="1400" b="1" dirty="0">
                <a:solidFill>
                  <a:srgbClr val="0070C0"/>
                </a:solidFill>
                <a:latin typeface="+mj-lt"/>
                <a:cs typeface="Calibri" panose="020F0502020204030204" pitchFamily="34" charset="0"/>
              </a:rPr>
              <a:t>امسح ضوئياً أو انقر</a:t>
            </a:r>
          </a:p>
        </p:txBody>
      </p:sp>
      <p:sp>
        <p:nvSpPr>
          <p:cNvPr id="19" name="Rectangle: Rounded Corners 18">
            <a:extLst>
              <a:ext uri="{FF2B5EF4-FFF2-40B4-BE49-F238E27FC236}">
                <a16:creationId xmlns:a16="http://schemas.microsoft.com/office/drawing/2014/main" id="{143DD285-C321-4EA7-9111-A30C5465E894}"/>
              </a:ext>
            </a:extLst>
          </p:cNvPr>
          <p:cNvSpPr/>
          <p:nvPr/>
        </p:nvSpPr>
        <p:spPr>
          <a:xfrm>
            <a:off x="1318310" y="4295476"/>
            <a:ext cx="2466240" cy="2153780"/>
          </a:xfrm>
          <a:prstGeom prst="roundRect">
            <a:avLst/>
          </a:prstGeom>
          <a:solidFill>
            <a:schemeClr val="bg1"/>
          </a:solidFill>
          <a:effectLst>
            <a:innerShdw blurRad="63500" dist="50800" dir="18900000">
              <a:prstClr val="black">
                <a:alpha val="50000"/>
              </a:prstClr>
            </a:innerShdw>
          </a:effectLst>
        </p:spPr>
        <p:txBody>
          <a:bodyPr wrap="square">
            <a:noAutofit/>
          </a:bodyPr>
          <a:lstStyle/>
          <a:p>
            <a:pPr algn="ctr">
              <a:tabLst>
                <a:tab pos="1882775" algn="r"/>
              </a:tabLst>
            </a:pPr>
            <a:r>
              <a:rPr lang="ar-SA" b="1" dirty="0"/>
              <a:t>موارد المنظمة المتعلقة بتمرين المحاكاة</a:t>
            </a:r>
            <a:endParaRPr lang="en-US" b="1" dirty="0"/>
          </a:p>
        </p:txBody>
      </p:sp>
      <p:pic>
        <p:nvPicPr>
          <p:cNvPr id="4" name="Picture 3">
            <a:hlinkClick r:id="rId15"/>
            <a:extLst>
              <a:ext uri="{FF2B5EF4-FFF2-40B4-BE49-F238E27FC236}">
                <a16:creationId xmlns:a16="http://schemas.microsoft.com/office/drawing/2014/main" id="{8D4128EA-2D55-489B-A288-BCFD7174DEE5}"/>
              </a:ext>
            </a:extLst>
          </p:cNvPr>
          <p:cNvPicPr>
            <a:picLocks noChangeAspect="1"/>
          </p:cNvPicPr>
          <p:nvPr/>
        </p:nvPicPr>
        <p:blipFill>
          <a:blip r:embed="rId16" cstate="email">
            <a:extLst>
              <a:ext uri="{28A0092B-C50C-407E-A947-70E740481C1C}">
                <a14:useLocalDpi xmlns:a14="http://schemas.microsoft.com/office/drawing/2010/main"/>
              </a:ext>
            </a:extLst>
          </a:blip>
          <a:stretch>
            <a:fillRect/>
          </a:stretch>
        </p:blipFill>
        <p:spPr>
          <a:xfrm>
            <a:off x="1991497" y="4915670"/>
            <a:ext cx="1119866" cy="1113974"/>
          </a:xfrm>
          <a:prstGeom prst="rect">
            <a:avLst/>
          </a:prstGeom>
        </p:spPr>
      </p:pic>
      <p:sp>
        <p:nvSpPr>
          <p:cNvPr id="20" name="TextBox 19">
            <a:extLst>
              <a:ext uri="{FF2B5EF4-FFF2-40B4-BE49-F238E27FC236}">
                <a16:creationId xmlns:a16="http://schemas.microsoft.com/office/drawing/2014/main" id="{8C6E2D8B-9E90-47C9-847D-B1B528939382}"/>
              </a:ext>
            </a:extLst>
          </p:cNvPr>
          <p:cNvSpPr txBox="1"/>
          <p:nvPr/>
        </p:nvSpPr>
        <p:spPr>
          <a:xfrm>
            <a:off x="9131922" y="6227798"/>
            <a:ext cx="1398895" cy="307777"/>
          </a:xfrm>
          <a:prstGeom prst="rect">
            <a:avLst/>
          </a:prstGeom>
          <a:noFill/>
        </p:spPr>
        <p:txBody>
          <a:bodyPr wrap="square" rtlCol="0">
            <a:spAutoFit/>
          </a:bodyPr>
          <a:lstStyle/>
          <a:p>
            <a:pPr algn="ctr" rtl="1">
              <a:spcBef>
                <a:spcPts val="700"/>
              </a:spcBef>
              <a:buClr>
                <a:srgbClr val="DD8047"/>
              </a:buClr>
              <a:buSzPct val="60000"/>
            </a:pPr>
            <a:r>
              <a:rPr lang="ar-SA" sz="1400" b="1" dirty="0">
                <a:solidFill>
                  <a:srgbClr val="0070C0"/>
                </a:solidFill>
                <a:latin typeface="+mj-lt"/>
                <a:cs typeface="Calibri" panose="020F0502020204030204" pitchFamily="34" charset="0"/>
              </a:rPr>
              <a:t>امسح ضوئياً أو انقر</a:t>
            </a:r>
          </a:p>
        </p:txBody>
      </p:sp>
    </p:spTree>
    <p:extLst>
      <p:ext uri="{BB962C8B-B14F-4D97-AF65-F5344CB8AC3E}">
        <p14:creationId xmlns:p14="http://schemas.microsoft.com/office/powerpoint/2010/main" val="3088037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hlinkClick r:id="rId3"/>
            <a:extLst>
              <a:ext uri="{FF2B5EF4-FFF2-40B4-BE49-F238E27FC236}">
                <a16:creationId xmlns:a16="http://schemas.microsoft.com/office/drawing/2014/main" id="{DC4FB458-8FA3-4BC1-8A0D-FC385CD0C48B}"/>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1985856" y="5187317"/>
            <a:ext cx="1819796" cy="726934"/>
          </a:xfrm>
          <a:prstGeom prst="rect">
            <a:avLst/>
          </a:prstGeom>
        </p:spPr>
      </p:pic>
      <p:sp>
        <p:nvSpPr>
          <p:cNvPr id="2" name="Title 1">
            <a:extLst>
              <a:ext uri="{FF2B5EF4-FFF2-40B4-BE49-F238E27FC236}">
                <a16:creationId xmlns:a16="http://schemas.microsoft.com/office/drawing/2014/main" id="{D534DAFD-A0A3-4E9F-8BCD-8CF1E43355C4}"/>
              </a:ext>
            </a:extLst>
          </p:cNvPr>
          <p:cNvSpPr>
            <a:spLocks noGrp="1"/>
          </p:cNvSpPr>
          <p:nvPr>
            <p:ph type="title"/>
          </p:nvPr>
        </p:nvSpPr>
        <p:spPr/>
        <p:txBody>
          <a:bodyPr>
            <a:normAutofit fontScale="90000"/>
          </a:bodyPr>
          <a:lstStyle/>
          <a:p>
            <a:pPr algn="r" rtl="1"/>
            <a:r>
              <a:rPr lang="ar-SA" dirty="0"/>
              <a:t>أحدث تقرير لمنظمة الصحة العالمية عن الوضع</a:t>
            </a:r>
            <a:endParaRPr lang="en-US" dirty="0"/>
          </a:p>
        </p:txBody>
      </p:sp>
      <p:sp>
        <p:nvSpPr>
          <p:cNvPr id="4" name="Date Placeholder 3">
            <a:extLst>
              <a:ext uri="{FF2B5EF4-FFF2-40B4-BE49-F238E27FC236}">
                <a16:creationId xmlns:a16="http://schemas.microsoft.com/office/drawing/2014/main" id="{A3B10564-5E44-4E45-905F-4B41B230E036}"/>
              </a:ext>
            </a:extLst>
          </p:cNvPr>
          <p:cNvSpPr>
            <a:spLocks noGrp="1"/>
          </p:cNvSpPr>
          <p:nvPr>
            <p:ph type="dt" sz="half" idx="10"/>
          </p:nvPr>
        </p:nvSpPr>
        <p:spPr/>
        <p:txBody>
          <a:bodyPr/>
          <a:lstStyle/>
          <a:p>
            <a:r>
              <a:rPr lang="ar-SA" sz="1000" dirty="0"/>
              <a:t>10 كانون الأول/ديسمبر 2020</a:t>
            </a:r>
            <a:endParaRPr lang="en-US" sz="1000" dirty="0"/>
          </a:p>
        </p:txBody>
      </p:sp>
      <p:pic>
        <p:nvPicPr>
          <p:cNvPr id="8" name="Picture 7">
            <a:hlinkClick r:id="rId3"/>
            <a:extLst>
              <a:ext uri="{FF2B5EF4-FFF2-40B4-BE49-F238E27FC236}">
                <a16:creationId xmlns:a16="http://schemas.microsoft.com/office/drawing/2014/main" id="{9189C7DF-0451-4293-B040-91EBEF0391B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105188" y="1738279"/>
            <a:ext cx="2437763" cy="3175050"/>
          </a:xfrm>
          <a:prstGeom prst="roundRect">
            <a:avLst>
              <a:gd name="adj" fmla="val 6425"/>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10" name="Rectangle 9">
            <a:extLst>
              <a:ext uri="{FF2B5EF4-FFF2-40B4-BE49-F238E27FC236}">
                <a16:creationId xmlns:a16="http://schemas.microsoft.com/office/drawing/2014/main" id="{04F871DA-2632-4765-A38B-969A64757D61}"/>
              </a:ext>
            </a:extLst>
          </p:cNvPr>
          <p:cNvSpPr/>
          <p:nvPr/>
        </p:nvSpPr>
        <p:spPr>
          <a:xfrm>
            <a:off x="309641" y="910419"/>
            <a:ext cx="5172227" cy="707886"/>
          </a:xfrm>
          <a:prstGeom prst="rect">
            <a:avLst/>
          </a:prstGeom>
        </p:spPr>
        <p:txBody>
          <a:bodyPr wrap="square" lIns="91440" tIns="45720" rIns="91440" bIns="45720" anchor="t">
            <a:spAutoFit/>
          </a:bodyPr>
          <a:lstStyle/>
          <a:p>
            <a:pPr algn="ctr" rtl="1"/>
            <a:r>
              <a:rPr lang="ar-SA" sz="2000" b="1" dirty="0"/>
              <a:t>يشهد الوضع تطوراً سريعاً.</a:t>
            </a:r>
          </a:p>
          <a:p>
            <a:pPr algn="ctr" rtl="1"/>
            <a:r>
              <a:rPr lang="ar-SA" sz="2000" dirty="0"/>
              <a:t>فلنلق نظرة على أحدث تقرير أصدرته المنظمة عن الوضع.</a:t>
            </a:r>
            <a:endParaRPr lang="en-US" sz="2000" dirty="0">
              <a:cs typeface="Arial" panose="020B0604020202020204"/>
            </a:endParaRPr>
          </a:p>
        </p:txBody>
      </p:sp>
      <p:sp>
        <p:nvSpPr>
          <p:cNvPr id="3" name="Rectangle 2">
            <a:extLst>
              <a:ext uri="{FF2B5EF4-FFF2-40B4-BE49-F238E27FC236}">
                <a16:creationId xmlns:a16="http://schemas.microsoft.com/office/drawing/2014/main" id="{4C2D76FA-52E5-4517-B5DD-B2567B4D6473}"/>
              </a:ext>
            </a:extLst>
          </p:cNvPr>
          <p:cNvSpPr/>
          <p:nvPr/>
        </p:nvSpPr>
        <p:spPr>
          <a:xfrm flipH="1">
            <a:off x="6372672" y="4457699"/>
            <a:ext cx="5362128" cy="1569660"/>
          </a:xfrm>
          <a:prstGeom prst="rect">
            <a:avLst/>
          </a:prstGeom>
        </p:spPr>
        <p:txBody>
          <a:bodyPr wrap="square" lIns="91440" tIns="45720" rIns="91440" bIns="45720" anchor="t">
            <a:spAutoFit/>
          </a:bodyPr>
          <a:lstStyle/>
          <a:p>
            <a:pPr lvl="0" algn="r" rtl="1" fontAlgn="b"/>
            <a:r>
              <a:rPr lang="ar-SA" sz="1600" b="1" dirty="0">
                <a:solidFill>
                  <a:prstClr val="black"/>
                </a:solidFill>
              </a:rPr>
              <a:t>معلومات أساسية</a:t>
            </a:r>
            <a:endParaRPr lang="en-GB" sz="1600" b="1" dirty="0">
              <a:solidFill>
                <a:prstClr val="black"/>
              </a:solidFill>
            </a:endParaRPr>
          </a:p>
          <a:p>
            <a:pPr algn="r" rtl="1"/>
            <a:r>
              <a:rPr lang="ar-SA" sz="1600" dirty="0"/>
              <a:t>يشارك عدد من البلدان في الوقت الراهن في أعمال البحث والتطوير المتعلقة باللقاح الجديد لإضافته إلى ترسانة المبادرات التي يجري وضعها لمكافحة كوفيد-19. ويري الكثير من الناس أن ظهور لقاح فعّال سيكون عاملاً رئيسياً لإنهاء الجائحة، ولكن الواقع أكثر تعقيداً من ذلك</a:t>
            </a:r>
            <a:r>
              <a:rPr lang="en-GB" sz="1600" dirty="0"/>
              <a:t>.</a:t>
            </a:r>
            <a:endParaRPr lang="en-GB" sz="1600" dirty="0">
              <a:cs typeface="Arial"/>
            </a:endParaRPr>
          </a:p>
          <a:p>
            <a:pPr lvl="0"/>
            <a:endParaRPr lang="en-GB" sz="1600" dirty="0">
              <a:solidFill>
                <a:prstClr val="black"/>
              </a:solidFill>
            </a:endParaRPr>
          </a:p>
        </p:txBody>
      </p:sp>
      <p:pic>
        <p:nvPicPr>
          <p:cNvPr id="5" name="Picture 4">
            <a:extLst>
              <a:ext uri="{FF2B5EF4-FFF2-40B4-BE49-F238E27FC236}">
                <a16:creationId xmlns:a16="http://schemas.microsoft.com/office/drawing/2014/main" id="{D0C7AF10-8FE2-4ED6-92AB-8D07B22550DF}"/>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577091" y="848000"/>
            <a:ext cx="4871126" cy="3249450"/>
          </a:xfrm>
          <a:prstGeom prst="rect">
            <a:avLst/>
          </a:prstGeom>
        </p:spPr>
      </p:pic>
    </p:spTree>
    <p:extLst>
      <p:ext uri="{BB962C8B-B14F-4D97-AF65-F5344CB8AC3E}">
        <p14:creationId xmlns:p14="http://schemas.microsoft.com/office/powerpoint/2010/main" val="33828750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a:xfrm>
            <a:off x="152780" y="104238"/>
            <a:ext cx="11877295" cy="468854"/>
          </a:xfrm>
        </p:spPr>
        <p:txBody>
          <a:bodyPr>
            <a:normAutofit fontScale="90000"/>
          </a:bodyPr>
          <a:lstStyle/>
          <a:p>
            <a:pPr algn="r" rtl="1"/>
            <a:r>
              <a:rPr lang="ar-SA" dirty="0"/>
              <a:t>معلومات أساسية</a:t>
            </a:r>
            <a:endParaRPr lang="en-US" dirty="0"/>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r>
              <a:rPr lang="ar-SA" sz="1000" dirty="0"/>
              <a:t>29 كانون الأول/ديسمبر 2020</a:t>
            </a:r>
            <a:endParaRPr lang="en-US" sz="1000" dirty="0"/>
          </a:p>
        </p:txBody>
      </p:sp>
      <p:sp>
        <p:nvSpPr>
          <p:cNvPr id="7" name="Content Placeholder 3">
            <a:extLst>
              <a:ext uri="{FF2B5EF4-FFF2-40B4-BE49-F238E27FC236}">
                <a16:creationId xmlns:a16="http://schemas.microsoft.com/office/drawing/2014/main" id="{CA32754F-DBC8-44F2-8D71-5E44FE1295AC}"/>
              </a:ext>
            </a:extLst>
          </p:cNvPr>
          <p:cNvSpPr>
            <a:spLocks noGrp="1"/>
          </p:cNvSpPr>
          <p:nvPr>
            <p:ph idx="1"/>
          </p:nvPr>
        </p:nvSpPr>
        <p:spPr>
          <a:xfrm>
            <a:off x="6331058" y="845893"/>
            <a:ext cx="5840456" cy="5715000"/>
          </a:xfrm>
          <a:solidFill>
            <a:schemeClr val="tx2">
              <a:lumMod val="20000"/>
              <a:lumOff val="80000"/>
            </a:schemeClr>
          </a:solidFill>
        </p:spPr>
        <p:txBody>
          <a:bodyPr anchor="ctr">
            <a:noAutofit/>
          </a:bodyPr>
          <a:lstStyle/>
          <a:p>
            <a:pPr marL="0" indent="0" algn="r" rtl="1">
              <a:lnSpc>
                <a:spcPct val="100000"/>
              </a:lnSpc>
              <a:buNone/>
            </a:pPr>
            <a:r>
              <a:rPr lang="ar-SA" sz="1400" b="1" dirty="0">
                <a:latin typeface="Arial"/>
                <a:cs typeface="Arial"/>
              </a:rPr>
              <a:t>مبادرة </a:t>
            </a:r>
            <a:r>
              <a:rPr lang="ar-SA" sz="1400" b="1" dirty="0" err="1">
                <a:latin typeface="Arial"/>
                <a:cs typeface="Arial"/>
              </a:rPr>
              <a:t>كوفاكس</a:t>
            </a:r>
            <a:endParaRPr lang="en-US" sz="1400" dirty="0">
              <a:latin typeface="Arial"/>
              <a:cs typeface="Arial"/>
            </a:endParaRPr>
          </a:p>
          <a:p>
            <a:pPr algn="r" rtl="1">
              <a:lnSpc>
                <a:spcPct val="100000"/>
              </a:lnSpc>
            </a:pPr>
            <a:r>
              <a:rPr lang="ar-SA" sz="1400" dirty="0" err="1">
                <a:latin typeface="Arial"/>
                <a:cs typeface="Arial"/>
              </a:rPr>
              <a:t>كوفاكس</a:t>
            </a:r>
            <a:r>
              <a:rPr lang="ar-SA" sz="1400" dirty="0">
                <a:latin typeface="Arial"/>
                <a:cs typeface="Arial"/>
              </a:rPr>
              <a:t> هو ركيزة اللقاحات في إطار مبادرة تسريع إتاحة أدوات مكافحة كوفيد-19 </a:t>
            </a:r>
          </a:p>
          <a:p>
            <a:pPr algn="r" rtl="1">
              <a:lnSpc>
                <a:spcPct val="100000"/>
              </a:lnSpc>
            </a:pPr>
            <a:r>
              <a:rPr lang="ar-SA" sz="1400" dirty="0">
                <a:latin typeface="Arial"/>
                <a:cs typeface="Arial"/>
              </a:rPr>
              <a:t>تشكل مبادرة تسريع إتاحة أدوات مكافحة كوفيد-19 إطاراً رائداً للتعاون العالمي الرامي إلى تسريع تطوير اختبارات وعلاجات ولقاحات كوفيد-19 وإنتاجها وإتاحتها بشكل منصف.</a:t>
            </a:r>
            <a:endParaRPr lang="en-US" sz="1400" dirty="0">
              <a:latin typeface="Arial"/>
              <a:cs typeface="Arial"/>
            </a:endParaRPr>
          </a:p>
          <a:p>
            <a:pPr algn="r" rtl="1">
              <a:lnSpc>
                <a:spcPct val="100000"/>
              </a:lnSpc>
            </a:pPr>
            <a:r>
              <a:rPr lang="ar-SA" sz="1400" dirty="0">
                <a:latin typeface="Arial"/>
                <a:cs typeface="Arial"/>
              </a:rPr>
              <a:t>ويتمثل هدفها في التعجيل بتطوير اللقاحات</a:t>
            </a:r>
            <a:r>
              <a:rPr kumimoji="0" lang="ar-SA" sz="1400" b="0" i="0" u="none" strike="noStrike" kern="1200" cap="none" spc="0" normalizeH="0" baseline="0" noProof="0" dirty="0">
                <a:ln>
                  <a:noFill/>
                </a:ln>
                <a:solidFill>
                  <a:prstClr val="black"/>
                </a:solidFill>
                <a:effectLst/>
                <a:uLnTx/>
                <a:uFillTx/>
                <a:latin typeface="Arial"/>
                <a:ea typeface="+mn-ea"/>
                <a:cs typeface="Arial"/>
              </a:rPr>
              <a:t> وتصنيعها، فضلاً عن</a:t>
            </a:r>
            <a:r>
              <a:rPr lang="ar-SA" sz="1400" dirty="0">
                <a:latin typeface="Arial"/>
                <a:cs typeface="Arial"/>
              </a:rPr>
              <a:t> إتاحة إمكانية الحصول على لقاحات كوفيد-19 بشكل عادل ومنصف</a:t>
            </a:r>
            <a:r>
              <a:rPr lang="fr-CH" sz="1400" dirty="0">
                <a:latin typeface="Arial"/>
                <a:cs typeface="Arial"/>
              </a:rPr>
              <a:t>، </a:t>
            </a:r>
            <a:r>
              <a:rPr lang="ar-SA" sz="1400" dirty="0">
                <a:latin typeface="Arial"/>
                <a:cs typeface="Arial"/>
              </a:rPr>
              <a:t>من أجل توفير ما لا يقل عن ملياري جرعة من اللقاحات المعتمدة بحلول نهاية عام 2021.</a:t>
            </a:r>
          </a:p>
          <a:p>
            <a:pPr algn="r" rtl="1">
              <a:lnSpc>
                <a:spcPct val="100000"/>
              </a:lnSpc>
            </a:pPr>
            <a:endParaRPr lang="en-GB" sz="1400" dirty="0"/>
          </a:p>
          <a:p>
            <a:pPr marL="0" indent="0" algn="r" rtl="1">
              <a:lnSpc>
                <a:spcPct val="100000"/>
              </a:lnSpc>
              <a:buNone/>
            </a:pPr>
            <a:r>
              <a:rPr lang="ar-SA" sz="1400" b="1" dirty="0">
                <a:latin typeface="Arial"/>
                <a:cs typeface="Arial"/>
              </a:rPr>
              <a:t>ماذا يقدم مرفق </a:t>
            </a:r>
            <a:r>
              <a:rPr lang="ar-SA" sz="1400" b="1" dirty="0" err="1">
                <a:latin typeface="Arial"/>
                <a:cs typeface="Arial"/>
              </a:rPr>
              <a:t>كوفاكس</a:t>
            </a:r>
            <a:endParaRPr lang="en-GB" sz="1400" b="1" dirty="0">
              <a:latin typeface="Arial"/>
              <a:cs typeface="Arial"/>
            </a:endParaRPr>
          </a:p>
          <a:p>
            <a:pPr algn="r" rtl="1">
              <a:lnSpc>
                <a:spcPct val="100000"/>
              </a:lnSpc>
            </a:pPr>
            <a:endParaRPr lang="en-GB" sz="1400" dirty="0"/>
          </a:p>
          <a:p>
            <a:pPr algn="r" rtl="1">
              <a:lnSpc>
                <a:spcPct val="100000"/>
              </a:lnSpc>
            </a:pPr>
            <a:r>
              <a:rPr lang="ar-SA" sz="1400" dirty="0">
                <a:latin typeface="Arial"/>
                <a:cs typeface="Arial"/>
              </a:rPr>
              <a:t>جرعات يتلقاها ما لا يقل عن 20 في المائة من سكان البلدان المشاركة</a:t>
            </a:r>
          </a:p>
          <a:p>
            <a:pPr algn="r" rtl="1">
              <a:lnSpc>
                <a:spcPct val="100000"/>
              </a:lnSpc>
            </a:pPr>
            <a:r>
              <a:rPr lang="ar-SA" sz="1400" dirty="0">
                <a:latin typeface="Arial"/>
                <a:cs typeface="Arial"/>
              </a:rPr>
              <a:t>مجموعة لقاحات متنوعة ومدارة بشكل فعال</a:t>
            </a:r>
          </a:p>
          <a:p>
            <a:pPr algn="r" rtl="1">
              <a:lnSpc>
                <a:spcPct val="100000"/>
              </a:lnSpc>
            </a:pPr>
            <a:r>
              <a:rPr lang="ar-SA" sz="1400" dirty="0">
                <a:latin typeface="Arial"/>
                <a:cs typeface="Arial"/>
              </a:rPr>
              <a:t>لقاحات تعطى بمجرد توافرها</a:t>
            </a:r>
            <a:endParaRPr lang="en-GB" sz="1400" dirty="0">
              <a:latin typeface="Arial"/>
              <a:cs typeface="Arial"/>
            </a:endParaRPr>
          </a:p>
          <a:p>
            <a:pPr algn="r" rtl="1">
              <a:lnSpc>
                <a:spcPct val="100000"/>
              </a:lnSpc>
            </a:pPr>
            <a:r>
              <a:rPr lang="ar-SA" sz="1400" dirty="0">
                <a:latin typeface="Arial"/>
                <a:cs typeface="Arial"/>
              </a:rPr>
              <a:t>تخطي المرحلة الحادة من الجائحة</a:t>
            </a:r>
            <a:endParaRPr lang="en-GB" sz="1400" dirty="0">
              <a:latin typeface="Arial"/>
              <a:cs typeface="Arial"/>
            </a:endParaRPr>
          </a:p>
        </p:txBody>
      </p:sp>
      <p:sp>
        <p:nvSpPr>
          <p:cNvPr id="12" name="Freeform: Shape 11">
            <a:extLst>
              <a:ext uri="{FF2B5EF4-FFF2-40B4-BE49-F238E27FC236}">
                <a16:creationId xmlns:a16="http://schemas.microsoft.com/office/drawing/2014/main" id="{50516569-93BF-4AED-A5A6-4A963D0D6747}"/>
              </a:ext>
            </a:extLst>
          </p:cNvPr>
          <p:cNvSpPr/>
          <p:nvPr/>
        </p:nvSpPr>
        <p:spPr>
          <a:xfrm flipH="1" flipV="1">
            <a:off x="19429" y="6985"/>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solidFill>
            <a:schemeClr val="accent1"/>
          </a:solidFill>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10" name="Freeform: Shape 9">
            <a:extLst>
              <a:ext uri="{FF2B5EF4-FFF2-40B4-BE49-F238E27FC236}">
                <a16:creationId xmlns:a16="http://schemas.microsoft.com/office/drawing/2014/main" id="{31580723-2FFC-4BAE-A75A-2A08941F5213}"/>
              </a:ext>
            </a:extLst>
          </p:cNvPr>
          <p:cNvSpPr/>
          <p:nvPr/>
        </p:nvSpPr>
        <p:spPr>
          <a:xfrm flipH="1" flipV="1">
            <a:off x="543305" y="4998"/>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EFEC42E4-D28A-4D70-8CEF-0771D74B8BD4}"/>
              </a:ext>
            </a:extLst>
          </p:cNvPr>
          <p:cNvSpPr txBox="1"/>
          <p:nvPr/>
        </p:nvSpPr>
        <p:spPr>
          <a:xfrm>
            <a:off x="-275104" y="138610"/>
            <a:ext cx="4740443" cy="400110"/>
          </a:xfrm>
          <a:prstGeom prst="rect">
            <a:avLst/>
          </a:prstGeom>
          <a:noFill/>
        </p:spPr>
        <p:txBody>
          <a:bodyPr wrap="square" rtlCol="0">
            <a:spAutoFit/>
          </a:bodyPr>
          <a:lstStyle/>
          <a:p>
            <a:pPr algn="r" rtl="1">
              <a:spcBef>
                <a:spcPts val="700"/>
              </a:spcBef>
              <a:buClr>
                <a:srgbClr val="DD8047"/>
              </a:buClr>
              <a:buSzPct val="60000"/>
            </a:pPr>
            <a:r>
              <a:rPr lang="ar-SA" sz="2000" b="1" dirty="0">
                <a:solidFill>
                  <a:schemeClr val="bg1"/>
                </a:solidFill>
                <a:latin typeface="Arial Black" panose="020B0A04020102020204" pitchFamily="34" charset="0"/>
              </a:rPr>
              <a:t>المحاكاة فقط</a:t>
            </a:r>
            <a:endParaRPr lang="en-US" sz="2000" b="1" dirty="0">
              <a:solidFill>
                <a:schemeClr val="bg1"/>
              </a:solidFill>
              <a:latin typeface="Arial Black" panose="020B0A04020102020204" pitchFamily="34" charset="0"/>
            </a:endParaRPr>
          </a:p>
        </p:txBody>
      </p:sp>
      <p:sp>
        <p:nvSpPr>
          <p:cNvPr id="5" name="Rectangle 4">
            <a:extLst>
              <a:ext uri="{FF2B5EF4-FFF2-40B4-BE49-F238E27FC236}">
                <a16:creationId xmlns:a16="http://schemas.microsoft.com/office/drawing/2014/main" id="{EBF9F3F3-04EF-487A-AE50-62A49F17C48C}"/>
              </a:ext>
            </a:extLst>
          </p:cNvPr>
          <p:cNvSpPr/>
          <p:nvPr/>
        </p:nvSpPr>
        <p:spPr>
          <a:xfrm>
            <a:off x="1181100" y="5543011"/>
            <a:ext cx="9665917" cy="369332"/>
          </a:xfrm>
          <a:prstGeom prst="rect">
            <a:avLst/>
          </a:prstGeom>
        </p:spPr>
        <p:txBody>
          <a:bodyPr wrap="square">
            <a:spAutoFit/>
          </a:bodyPr>
          <a:lstStyle/>
          <a:p>
            <a:r>
              <a:rPr lang="en-GB" dirty="0">
                <a:hlinkClick r:id="rId4"/>
              </a:rPr>
              <a:t>https://youtu.be/5opR6x6NMpQ</a:t>
            </a:r>
            <a:r>
              <a:rPr lang="en-GB" dirty="0"/>
              <a:t> </a:t>
            </a:r>
          </a:p>
        </p:txBody>
      </p:sp>
      <p:pic>
        <p:nvPicPr>
          <p:cNvPr id="6" name="Online Media 5" title="COVAX: Ensuring global equitable access to COVID-19 vaccines">
            <a:hlinkClick r:id="" action="ppaction://media"/>
            <a:extLst>
              <a:ext uri="{FF2B5EF4-FFF2-40B4-BE49-F238E27FC236}">
                <a16:creationId xmlns:a16="http://schemas.microsoft.com/office/drawing/2014/main" id="{EE161750-5A91-43F4-921A-FA33943D3B2D}"/>
              </a:ext>
            </a:extLst>
          </p:cNvPr>
          <p:cNvPicPr>
            <a:picLocks noRot="1" noChangeAspect="1"/>
          </p:cNvPicPr>
          <p:nvPr>
            <a:videoFile r:link="rId1"/>
          </p:nvPr>
        </p:nvPicPr>
        <p:blipFill>
          <a:blip r:embed="rId5"/>
          <a:stretch>
            <a:fillRect/>
          </a:stretch>
        </p:blipFill>
        <p:spPr>
          <a:xfrm>
            <a:off x="30391" y="1418462"/>
            <a:ext cx="6076601" cy="3418088"/>
          </a:xfrm>
          <a:prstGeom prst="rect">
            <a:avLst/>
          </a:prstGeom>
        </p:spPr>
      </p:pic>
    </p:spTree>
    <p:extLst>
      <p:ext uri="{BB962C8B-B14F-4D97-AF65-F5344CB8AC3E}">
        <p14:creationId xmlns:p14="http://schemas.microsoft.com/office/powerpoint/2010/main" val="12573422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5546B6-1766-4618-AB37-69C62D8F1E64}"/>
              </a:ext>
            </a:extLst>
          </p:cNvPr>
          <p:cNvSpPr>
            <a:spLocks noGrp="1"/>
          </p:cNvSpPr>
          <p:nvPr>
            <p:ph type="title"/>
          </p:nvPr>
        </p:nvSpPr>
        <p:spPr/>
        <p:txBody>
          <a:bodyPr>
            <a:normAutofit fontScale="90000"/>
          </a:bodyPr>
          <a:lstStyle/>
          <a:p>
            <a:pPr algn="r" rtl="1"/>
            <a:r>
              <a:rPr lang="ar-SA" dirty="0"/>
              <a:t>ما هو التمرين المكتبي</a:t>
            </a:r>
            <a:endParaRPr lang="en-US" dirty="0"/>
          </a:p>
        </p:txBody>
      </p:sp>
      <p:sp>
        <p:nvSpPr>
          <p:cNvPr id="3" name="Content Placeholder 2">
            <a:extLst>
              <a:ext uri="{FF2B5EF4-FFF2-40B4-BE49-F238E27FC236}">
                <a16:creationId xmlns:a16="http://schemas.microsoft.com/office/drawing/2014/main" id="{449D7005-D0A1-4AC3-9669-670EA17DF11F}"/>
              </a:ext>
            </a:extLst>
          </p:cNvPr>
          <p:cNvSpPr>
            <a:spLocks noGrp="1"/>
          </p:cNvSpPr>
          <p:nvPr>
            <p:ph idx="1"/>
          </p:nvPr>
        </p:nvSpPr>
        <p:spPr/>
        <p:txBody>
          <a:bodyPr>
            <a:normAutofit/>
          </a:bodyPr>
          <a:lstStyle/>
          <a:p>
            <a:pPr marL="0" indent="0" algn="ctr" rtl="1">
              <a:buNone/>
            </a:pPr>
            <a:r>
              <a:rPr lang="ar-SA" b="1" dirty="0">
                <a:solidFill>
                  <a:schemeClr val="accent3"/>
                </a:solidFill>
                <a:latin typeface="Calibri" panose="020F0502020204030204" pitchFamily="34" charset="0"/>
                <a:cs typeface="Calibri" panose="020F0502020204030204" pitchFamily="34" charset="0"/>
              </a:rPr>
              <a:t>التمرين المكتبي </a:t>
            </a:r>
            <a:r>
              <a:rPr lang="ar-SA" dirty="0">
                <a:latin typeface="Calibri" panose="020F0502020204030204" pitchFamily="34" charset="0"/>
                <a:cs typeface="Calibri" panose="020F0502020204030204" pitchFamily="34" charset="0"/>
              </a:rPr>
              <a:t>هو مناقشة مُيسَّرة يُستخدم فيها سيناريو محاكاة تدريجي، إلى جانب مجموعة من الأسئلة لإثارة مناقشة بناءة بين المشاركين من أجل تحديد المشاكل وحلّها وصقل الخطط والإجراءات القائمة.</a:t>
            </a:r>
            <a:endParaRPr lang="en-US" dirty="0">
              <a:latin typeface="Calibri" panose="020F0502020204030204" pitchFamily="34" charset="0"/>
              <a:cs typeface="Calibri" panose="020F0502020204030204" pitchFamily="34" charset="0"/>
            </a:endParaRPr>
          </a:p>
          <a:p>
            <a:pPr marL="0" indent="0" algn="ctr" rtl="1">
              <a:buNone/>
            </a:pPr>
            <a:endParaRPr lang="en-US" dirty="0">
              <a:latin typeface="Calibri" panose="020F0502020204030204" pitchFamily="34" charset="0"/>
              <a:cs typeface="Calibri" panose="020F0502020204030204" pitchFamily="34" charset="0"/>
            </a:endParaRPr>
          </a:p>
          <a:p>
            <a:pPr marL="0" indent="0" algn="ctr" rtl="1">
              <a:buNone/>
            </a:pPr>
            <a:r>
              <a:rPr lang="ar-SA" dirty="0">
                <a:latin typeface="Calibri" panose="020F0502020204030204" pitchFamily="34" charset="0"/>
                <a:cs typeface="Calibri" panose="020F0502020204030204" pitchFamily="34" charset="0"/>
              </a:rPr>
              <a:t>"يحاكي التمرين المكتبي</a:t>
            </a:r>
            <a:r>
              <a:rPr lang="en-US" dirty="0">
                <a:latin typeface="Calibri" panose="020F0502020204030204" pitchFamily="34" charset="0"/>
                <a:cs typeface="Calibri" panose="020F0502020204030204" pitchFamily="34" charset="0"/>
              </a:rPr>
              <a:t> </a:t>
            </a:r>
            <a:r>
              <a:rPr lang="ar-SA" dirty="0">
                <a:latin typeface="Calibri" panose="020F0502020204030204" pitchFamily="34" charset="0"/>
                <a:cs typeface="Calibri" panose="020F0502020204030204" pitchFamily="34" charset="0"/>
              </a:rPr>
              <a:t>حالة من حالات الطوارئ في بيئة غير رسمية خالية من التوتر".</a:t>
            </a:r>
            <a:br>
              <a:rPr lang="en-US" dirty="0">
                <a:latin typeface="Calibri" panose="020F0502020204030204" pitchFamily="34" charset="0"/>
                <a:cs typeface="Calibri" panose="020F0502020204030204" pitchFamily="34" charset="0"/>
              </a:rPr>
            </a:br>
            <a:br>
              <a:rPr lang="en-US" dirty="0"/>
            </a:br>
            <a:r>
              <a:rPr lang="en-US" sz="1600" dirty="0"/>
              <a:t>-</a:t>
            </a:r>
            <a:r>
              <a:rPr lang="ar-SA" sz="1600" dirty="0"/>
              <a:t>منظمة الصحة العالمية، دليل تمارين المحاكاة، 2017</a:t>
            </a:r>
            <a:endParaRPr lang="en-US" sz="1600" dirty="0"/>
          </a:p>
          <a:p>
            <a:pPr marL="0" indent="0">
              <a:lnSpc>
                <a:spcPct val="115000"/>
              </a:lnSpc>
              <a:spcAft>
                <a:spcPts val="1200"/>
              </a:spcAft>
              <a:buNone/>
            </a:pPr>
            <a:endParaRPr lang="en-GB" i="1" u="sng" dirty="0">
              <a:solidFill>
                <a:srgbClr val="0070C0"/>
              </a:solidFill>
              <a:latin typeface="Arial" charset="0"/>
              <a:ea typeface="Arial" charset="0"/>
            </a:endParaRPr>
          </a:p>
          <a:p>
            <a:pPr marL="0" indent="0">
              <a:buNone/>
            </a:pPr>
            <a:endParaRPr lang="en-US" dirty="0"/>
          </a:p>
        </p:txBody>
      </p:sp>
      <p:sp>
        <p:nvSpPr>
          <p:cNvPr id="4" name="Date Placeholder 3">
            <a:extLst>
              <a:ext uri="{FF2B5EF4-FFF2-40B4-BE49-F238E27FC236}">
                <a16:creationId xmlns:a16="http://schemas.microsoft.com/office/drawing/2014/main" id="{8E67F07D-280F-4690-8F55-72C4FE4D5DCA}"/>
              </a:ext>
            </a:extLst>
          </p:cNvPr>
          <p:cNvSpPr>
            <a:spLocks noGrp="1"/>
          </p:cNvSpPr>
          <p:nvPr>
            <p:ph type="dt" sz="half" idx="10"/>
          </p:nvPr>
        </p:nvSpPr>
        <p:spPr>
          <a:xfrm>
            <a:off x="5481868" y="6621216"/>
            <a:ext cx="1395182" cy="304802"/>
          </a:xfrm>
        </p:spPr>
        <p:txBody>
          <a:bodyPr/>
          <a:lstStyle/>
          <a:p>
            <a:pPr algn="r" rtl="1"/>
            <a:r>
              <a:rPr lang="ar-SA" sz="1000" dirty="0"/>
              <a:t>19 كانون الأول/ديسمبر</a:t>
            </a:r>
            <a:endParaRPr lang="en-US" sz="1000" dirty="0"/>
          </a:p>
        </p:txBody>
      </p:sp>
      <p:pic>
        <p:nvPicPr>
          <p:cNvPr id="6" name="Picture 2">
            <a:extLst>
              <a:ext uri="{FF2B5EF4-FFF2-40B4-BE49-F238E27FC236}">
                <a16:creationId xmlns:a16="http://schemas.microsoft.com/office/drawing/2014/main" id="{30956DF9-65DE-409D-88FD-E10EA75C1689}"/>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218739" y="3864078"/>
            <a:ext cx="1546221" cy="21842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a:hlinkClick r:id="rId4"/>
            <a:extLst>
              <a:ext uri="{FF2B5EF4-FFF2-40B4-BE49-F238E27FC236}">
                <a16:creationId xmlns:a16="http://schemas.microsoft.com/office/drawing/2014/main" id="{2FEFC0C7-5950-4721-99A9-A11A12618E85}"/>
              </a:ext>
            </a:extLst>
          </p:cNvPr>
          <p:cNvSpPr txBox="1"/>
          <p:nvPr/>
        </p:nvSpPr>
        <p:spPr>
          <a:xfrm>
            <a:off x="10456263" y="6149771"/>
            <a:ext cx="1103117" cy="253916"/>
          </a:xfrm>
          <a:prstGeom prst="rect">
            <a:avLst/>
          </a:prstGeom>
          <a:gradFill rotWithShape="1">
            <a:gsLst>
              <a:gs pos="0">
                <a:srgbClr val="ED7D31">
                  <a:satMod val="103000"/>
                  <a:lumMod val="102000"/>
                  <a:tint val="94000"/>
                </a:srgbClr>
              </a:gs>
              <a:gs pos="50000">
                <a:srgbClr val="ED7D31">
                  <a:satMod val="110000"/>
                  <a:lumMod val="100000"/>
                  <a:shade val="100000"/>
                </a:srgbClr>
              </a:gs>
              <a:gs pos="100000">
                <a:srgbClr val="ED7D31">
                  <a:lumMod val="99000"/>
                  <a:satMod val="120000"/>
                  <a:shade val="78000"/>
                </a:srgbClr>
              </a:gs>
            </a:gsLst>
            <a:lin ang="5400000" scaled="0"/>
          </a:gradFill>
          <a:ln>
            <a:noFill/>
          </a:ln>
          <a:effectLst>
            <a:outerShdw blurRad="57150" dist="19050" dir="5400000" algn="ctr" rotWithShape="0">
              <a:srgbClr val="000000">
                <a:alpha val="63000"/>
              </a:srgbClr>
            </a:outerShdw>
          </a:effectLst>
        </p:spPr>
        <p:txBody>
          <a:bodyPr wrap="square" rtlCol="0">
            <a:spAutoFit/>
          </a:bodyPr>
          <a:lstStyle/>
          <a:p>
            <a:pPr algn="ctr">
              <a:defRPr/>
            </a:pPr>
            <a:r>
              <a:rPr lang="en-GB" sz="1050" kern="0" dirty="0">
                <a:solidFill>
                  <a:prstClr val="white"/>
                </a:solidFill>
                <a:latin typeface="Calibri"/>
                <a:hlinkClick r:id="rId5"/>
              </a:rPr>
              <a:t>Download</a:t>
            </a:r>
            <a:endParaRPr lang="en-US" sz="1050" kern="0" dirty="0">
              <a:solidFill>
                <a:prstClr val="white"/>
              </a:solidFill>
              <a:latin typeface="Calibri"/>
            </a:endParaRPr>
          </a:p>
        </p:txBody>
      </p:sp>
    </p:spTree>
    <p:extLst>
      <p:ext uri="{BB962C8B-B14F-4D97-AF65-F5344CB8AC3E}">
        <p14:creationId xmlns:p14="http://schemas.microsoft.com/office/powerpoint/2010/main" val="4602858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31519" y="0"/>
            <a:ext cx="11787692" cy="566822"/>
          </a:xfrm>
          <a:prstGeom prst="rect">
            <a:avLst/>
          </a:prstGeom>
        </p:spPr>
        <p:txBody>
          <a:bodyPr vert="horz" wrap="square" lIns="0" tIns="12700" rIns="0" bIns="0" rtlCol="0">
            <a:spAutoFit/>
          </a:bodyPr>
          <a:lstStyle/>
          <a:p>
            <a:pPr marL="12700" algn="r" rtl="1">
              <a:lnSpc>
                <a:spcPct val="100000"/>
              </a:lnSpc>
              <a:spcBef>
                <a:spcPts val="100"/>
              </a:spcBef>
            </a:pPr>
            <a:r>
              <a:rPr lang="ar-SA" sz="3600" spc="-5" dirty="0"/>
              <a:t>التصميم والغرض</a:t>
            </a:r>
            <a:endParaRPr sz="3600" dirty="0"/>
          </a:p>
        </p:txBody>
      </p:sp>
      <p:sp>
        <p:nvSpPr>
          <p:cNvPr id="3" name="object 3"/>
          <p:cNvSpPr txBox="1"/>
          <p:nvPr/>
        </p:nvSpPr>
        <p:spPr>
          <a:xfrm>
            <a:off x="4678393" y="1087193"/>
            <a:ext cx="6608769" cy="4364656"/>
          </a:xfrm>
          <a:prstGeom prst="rect">
            <a:avLst/>
          </a:prstGeom>
        </p:spPr>
        <p:txBody>
          <a:bodyPr vert="horz" wrap="square" lIns="0" tIns="70485" rIns="0" bIns="0" rtlCol="0" anchor="t">
            <a:spAutoFit/>
          </a:bodyPr>
          <a:lstStyle/>
          <a:p>
            <a:pPr marL="12700" marR="0" lvl="0" indent="0" algn="r" defTabSz="914400" rtl="1" eaLnBrk="1" fontAlgn="auto" latinLnBrk="0" hangingPunct="1">
              <a:lnSpc>
                <a:spcPct val="100000"/>
              </a:lnSpc>
              <a:spcBef>
                <a:spcPts val="555"/>
              </a:spcBef>
              <a:spcAft>
                <a:spcPts val="0"/>
              </a:spcAft>
              <a:buClrTx/>
              <a:buSzTx/>
              <a:buFontTx/>
              <a:buNone/>
              <a:tabLst/>
              <a:defRPr/>
            </a:pPr>
            <a:r>
              <a:rPr kumimoji="0" lang="ar-SA" sz="2200" b="1" i="0" u="none" strike="noStrike" kern="1200" cap="none" spc="-5" normalizeH="0" baseline="0" noProof="0" dirty="0">
                <a:ln>
                  <a:noFill/>
                </a:ln>
                <a:solidFill>
                  <a:srgbClr val="005D85"/>
                </a:solidFill>
                <a:effectLst/>
                <a:uLnTx/>
                <a:uFillTx/>
                <a:latin typeface="Roboto"/>
                <a:ea typeface="+mn-ea"/>
                <a:cs typeface="Roboto"/>
              </a:rPr>
              <a:t>تصميم التمرين</a:t>
            </a:r>
            <a:endParaRPr kumimoji="0" sz="2200" b="0" i="0" u="none" strike="noStrike" kern="1200" cap="none" spc="0" normalizeH="0" baseline="0" noProof="0" dirty="0">
              <a:ln>
                <a:noFill/>
              </a:ln>
              <a:solidFill>
                <a:prstClr val="black"/>
              </a:solidFill>
              <a:effectLst/>
              <a:uLnTx/>
              <a:uFillTx/>
              <a:latin typeface="Roboto"/>
              <a:ea typeface="+mn-ea"/>
              <a:cs typeface="Roboto"/>
            </a:endParaRPr>
          </a:p>
          <a:p>
            <a:pPr marL="12700" marR="5715" algn="r" rtl="1">
              <a:spcBef>
                <a:spcPts val="1005"/>
              </a:spcBef>
              <a:defRPr/>
            </a:pPr>
            <a:r>
              <a:rPr kumimoji="0" lang="ar-SA" sz="2200" b="0" i="0" u="none" strike="noStrike" kern="1200" cap="none" spc="-5" normalizeH="0" baseline="0" noProof="0" dirty="0">
                <a:ln>
                  <a:noFill/>
                </a:ln>
                <a:effectLst/>
                <a:uLnTx/>
                <a:uFillTx/>
                <a:latin typeface="Roboto"/>
                <a:ea typeface="+mn-ea"/>
                <a:cs typeface="Roboto"/>
              </a:rPr>
              <a:t>يستند هذا التمرين إلى أحدث إرشادات منظمة الصحة العالمية بشأن التطعيم ضد فيروس كورونا ، بما في ذلك ما يلي:</a:t>
            </a:r>
            <a:endParaRPr lang="en-US" sz="2200" b="0" i="0" u="none" strike="noStrike" kern="1200" cap="none" spc="-5" normalizeH="0" baseline="0" noProof="0" dirty="0">
              <a:ln>
                <a:noFill/>
              </a:ln>
              <a:effectLst/>
              <a:uLnTx/>
              <a:uFillTx/>
              <a:latin typeface="Roboto"/>
              <a:cs typeface="Roboto"/>
            </a:endParaRPr>
          </a:p>
          <a:p>
            <a:pPr marL="355600" marR="5715" lvl="0" indent="-342900" algn="r" defTabSz="914400" rtl="1" eaLnBrk="1" fontAlgn="auto" latinLnBrk="0" hangingPunct="1">
              <a:spcBef>
                <a:spcPts val="1005"/>
              </a:spcBef>
              <a:spcAft>
                <a:spcPts val="0"/>
              </a:spcAft>
              <a:buClrTx/>
              <a:buSzTx/>
              <a:buFont typeface="Arial" panose="020B0604020202020204" pitchFamily="34" charset="0"/>
              <a:buChar char="•"/>
              <a:tabLst/>
              <a:defRPr/>
            </a:pPr>
            <a:r>
              <a:rPr lang="en-US" spc="-5" dirty="0">
                <a:solidFill>
                  <a:prstClr val="black"/>
                </a:solidFill>
                <a:latin typeface="Roboto"/>
                <a:cs typeface="Roboto"/>
                <a:hlinkClick r:id="rId3"/>
              </a:rPr>
              <a:t>Guidance on developing a national deployment and vaccination plan for COVID-19 vaccines</a:t>
            </a:r>
            <a:endParaRPr lang="en-GB" b="0" i="0" u="none" strike="noStrike" kern="1200" cap="none" spc="0" normalizeH="0" baseline="0" noProof="0" dirty="0">
              <a:ln>
                <a:noFill/>
              </a:ln>
              <a:solidFill>
                <a:prstClr val="black"/>
              </a:solidFill>
              <a:effectLst/>
              <a:uLnTx/>
              <a:uFillTx/>
              <a:latin typeface="Roboto"/>
              <a:cs typeface="Roboto"/>
            </a:endParaRPr>
          </a:p>
          <a:p>
            <a:pPr marL="241300" marR="0" lvl="0" indent="-228600" algn="r" defTabSz="914400" rtl="1" eaLnBrk="1" fontAlgn="auto" latinLnBrk="0" hangingPunct="1">
              <a:lnSpc>
                <a:spcPts val="2375"/>
              </a:lnSpc>
              <a:spcBef>
                <a:spcPts val="459"/>
              </a:spcBef>
              <a:spcAft>
                <a:spcPts val="0"/>
              </a:spcAft>
              <a:buClrTx/>
              <a:buSzTx/>
              <a:buFont typeface="Arial"/>
              <a:buChar char="•"/>
              <a:tabLst>
                <a:tab pos="240665" algn="l"/>
                <a:tab pos="241300" algn="l"/>
              </a:tabLst>
              <a:defRPr/>
            </a:pPr>
            <a:endParaRPr kumimoji="0" sz="2650" b="0" i="0" u="none" strike="noStrike" kern="1200" cap="none" spc="0" normalizeH="0" baseline="0" noProof="0" dirty="0">
              <a:ln>
                <a:noFill/>
              </a:ln>
              <a:solidFill>
                <a:prstClr val="black"/>
              </a:solidFill>
              <a:effectLst/>
              <a:uLnTx/>
              <a:uFillTx/>
              <a:latin typeface="Roboto"/>
              <a:ea typeface="+mn-ea"/>
              <a:cs typeface="Roboto"/>
            </a:endParaRPr>
          </a:p>
          <a:p>
            <a:pPr marL="12700" marR="0" lvl="0" indent="0" algn="r" defTabSz="914400" rtl="1" eaLnBrk="1" fontAlgn="auto" latinLnBrk="0" hangingPunct="1">
              <a:lnSpc>
                <a:spcPct val="100000"/>
              </a:lnSpc>
              <a:spcBef>
                <a:spcPts val="0"/>
              </a:spcBef>
              <a:spcAft>
                <a:spcPts val="0"/>
              </a:spcAft>
              <a:buClrTx/>
              <a:buSzTx/>
              <a:buFontTx/>
              <a:buNone/>
              <a:tabLst/>
              <a:defRPr/>
            </a:pPr>
            <a:endParaRPr kumimoji="0" lang="en-US" sz="2200" b="1" i="0" u="none" strike="noStrike" kern="1200" cap="none" spc="-5" normalizeH="0" baseline="0" noProof="0" dirty="0">
              <a:ln>
                <a:noFill/>
              </a:ln>
              <a:solidFill>
                <a:srgbClr val="005D85"/>
              </a:solidFill>
              <a:effectLst/>
              <a:uLnTx/>
              <a:uFillTx/>
              <a:latin typeface="Roboto"/>
              <a:ea typeface="+mn-ea"/>
              <a:cs typeface="Roboto"/>
            </a:endParaRPr>
          </a:p>
          <a:p>
            <a:pPr marL="12700" marR="0" lvl="0" indent="0" algn="r" defTabSz="914400" rtl="1" eaLnBrk="1" fontAlgn="auto" latinLnBrk="0" hangingPunct="1">
              <a:lnSpc>
                <a:spcPct val="100000"/>
              </a:lnSpc>
              <a:spcBef>
                <a:spcPts val="0"/>
              </a:spcBef>
              <a:spcAft>
                <a:spcPts val="0"/>
              </a:spcAft>
              <a:buClrTx/>
              <a:buSzTx/>
              <a:buFontTx/>
              <a:buNone/>
              <a:tabLst/>
              <a:defRPr/>
            </a:pPr>
            <a:r>
              <a:rPr kumimoji="0" lang="ar-SA" sz="2200" b="1" i="0" u="none" strike="noStrike" kern="1200" cap="none" spc="-5" normalizeH="0" baseline="0" noProof="0" dirty="0">
                <a:ln>
                  <a:noFill/>
                </a:ln>
                <a:solidFill>
                  <a:srgbClr val="005D85"/>
                </a:solidFill>
                <a:effectLst/>
                <a:uLnTx/>
                <a:uFillTx/>
                <a:latin typeface="Roboto"/>
                <a:ea typeface="+mn-ea"/>
                <a:cs typeface="Roboto"/>
              </a:rPr>
              <a:t>الغرض</a:t>
            </a:r>
            <a:endParaRPr kumimoji="0" sz="2200" b="0" i="0" u="none" strike="noStrike" kern="1200" cap="none" spc="0" normalizeH="0" baseline="0" noProof="0" dirty="0">
              <a:ln>
                <a:noFill/>
              </a:ln>
              <a:solidFill>
                <a:prstClr val="black"/>
              </a:solidFill>
              <a:effectLst/>
              <a:uLnTx/>
              <a:uFillTx/>
              <a:latin typeface="Roboto"/>
              <a:ea typeface="+mn-ea"/>
              <a:cs typeface="Roboto"/>
            </a:endParaRPr>
          </a:p>
          <a:p>
            <a:pPr marL="12700" lvl="0" algn="just" rtl="1">
              <a:spcBef>
                <a:spcPts val="455"/>
              </a:spcBef>
              <a:defRPr/>
            </a:pPr>
            <a:r>
              <a:rPr kumimoji="0" lang="ar-SA" sz="2200" b="1" i="0" u="none" strike="noStrike" kern="1200" cap="none" spc="-5" normalizeH="0" baseline="0" noProof="0" dirty="0">
                <a:ln>
                  <a:noFill/>
                </a:ln>
                <a:solidFill>
                  <a:prstClr val="black"/>
                </a:solidFill>
                <a:effectLst/>
                <a:uLnTx/>
                <a:uFillTx/>
                <a:latin typeface="Roboto"/>
                <a:ea typeface="+mn-ea"/>
                <a:cs typeface="Roboto"/>
              </a:rPr>
              <a:t>يهدف هذا التمرين المكتبي</a:t>
            </a:r>
            <a:r>
              <a:rPr kumimoji="0" lang="ar-SA" sz="2200" b="0" i="0" u="none" strike="noStrike" kern="1200" cap="none" spc="-5" normalizeH="0" baseline="0" noProof="0" dirty="0">
                <a:ln>
                  <a:noFill/>
                </a:ln>
                <a:solidFill>
                  <a:prstClr val="black"/>
                </a:solidFill>
                <a:effectLst/>
                <a:uLnTx/>
                <a:uFillTx/>
                <a:latin typeface="Roboto"/>
                <a:ea typeface="+mn-ea"/>
                <a:cs typeface="Roboto"/>
              </a:rPr>
              <a:t>، من خلال تيسير المناقشات الجماعية، </a:t>
            </a:r>
            <a:r>
              <a:rPr kumimoji="0" lang="ar-SA" sz="2200" b="1" i="0" u="none" strike="noStrike" kern="1200" cap="none" spc="-5" normalizeH="0" baseline="0" noProof="0" dirty="0">
                <a:ln>
                  <a:noFill/>
                </a:ln>
                <a:solidFill>
                  <a:prstClr val="black"/>
                </a:solidFill>
                <a:effectLst/>
                <a:uLnTx/>
                <a:uFillTx/>
                <a:latin typeface="Roboto"/>
                <a:ea typeface="+mn-ea"/>
                <a:cs typeface="Roboto"/>
              </a:rPr>
              <a:t>إلى مساعدة البلدان في تخطيط وإعداد وتحديث خططها الوطنية لتوزيع اللقاحات والتطعيم </a:t>
            </a:r>
            <a:r>
              <a:rPr kumimoji="0" lang="ar-SA" sz="2200" b="0" i="0" u="none" strike="noStrike" kern="1200" cap="none" spc="-5" normalizeH="0" baseline="0" noProof="0" dirty="0">
                <a:ln>
                  <a:noFill/>
                </a:ln>
                <a:solidFill>
                  <a:prstClr val="black"/>
                </a:solidFill>
                <a:effectLst/>
                <a:uLnTx/>
                <a:uFillTx/>
                <a:latin typeface="Roboto"/>
                <a:ea typeface="+mn-ea"/>
                <a:cs typeface="Roboto"/>
              </a:rPr>
              <a:t>من أجل طرح لقاحات كوفيد-19 بصورة سلسلة على الصعيد الوطني.</a:t>
            </a:r>
            <a:endParaRPr lang="en-GB" sz="2200" b="0" i="0" u="none" strike="noStrike" kern="1200" cap="none" spc="0" normalizeH="0" baseline="0" noProof="0" dirty="0">
              <a:ln>
                <a:noFill/>
              </a:ln>
              <a:solidFill>
                <a:prstClr val="black"/>
              </a:solidFill>
              <a:effectLst/>
              <a:uLnTx/>
              <a:uFillTx/>
              <a:latin typeface="Roboto"/>
              <a:cs typeface="Roboto"/>
            </a:endParaRPr>
          </a:p>
        </p:txBody>
      </p:sp>
      <p:sp>
        <p:nvSpPr>
          <p:cNvPr id="6" name="object 6"/>
          <p:cNvSpPr txBox="1"/>
          <p:nvPr/>
        </p:nvSpPr>
        <p:spPr>
          <a:xfrm>
            <a:off x="11485176" y="6634184"/>
            <a:ext cx="534035" cy="179536"/>
          </a:xfrm>
          <a:prstGeom prst="rect">
            <a:avLst/>
          </a:prstGeom>
        </p:spPr>
        <p:txBody>
          <a:bodyPr vert="horz" wrap="square" lIns="0" tIns="0" rIns="0" bIns="0" rtlCol="0">
            <a:spAutoFit/>
          </a:bodyPr>
          <a:lstStyle/>
          <a:p>
            <a:pPr marL="12700" marR="0" lvl="0" indent="0" algn="r" defTabSz="914400" rtl="1" eaLnBrk="1" fontAlgn="auto" latinLnBrk="0" hangingPunct="1">
              <a:lnSpc>
                <a:spcPts val="1425"/>
              </a:lnSpc>
              <a:spcBef>
                <a:spcPts val="0"/>
              </a:spcBef>
              <a:spcAft>
                <a:spcPts val="0"/>
              </a:spcAft>
              <a:buClrTx/>
              <a:buSzTx/>
              <a:buFontTx/>
              <a:buNone/>
              <a:tabLst/>
              <a:defRPr/>
            </a:pPr>
            <a:r>
              <a:rPr kumimoji="0" lang="fr-CH" sz="1200" b="1" i="0" u="none" strike="noStrike" kern="1200" cap="none" spc="-5" normalizeH="0" baseline="0" noProof="0" dirty="0">
                <a:ln>
                  <a:noFill/>
                </a:ln>
                <a:solidFill>
                  <a:srgbClr val="FFFFFF"/>
                </a:solidFill>
                <a:effectLst/>
                <a:uLnTx/>
                <a:uFillTx/>
                <a:latin typeface="Arial"/>
                <a:ea typeface="+mn-ea"/>
                <a:cs typeface="Arial"/>
              </a:rPr>
              <a:t>page</a:t>
            </a:r>
            <a:r>
              <a:rPr kumimoji="0" lang="fr-CH" sz="1200" b="1" i="0" u="none" strike="noStrike" kern="1200" cap="none" spc="-55" normalizeH="0" baseline="0" noProof="0" dirty="0">
                <a:ln>
                  <a:noFill/>
                </a:ln>
                <a:solidFill>
                  <a:srgbClr val="FFFFFF"/>
                </a:solidFill>
                <a:effectLst/>
                <a:uLnTx/>
                <a:uFillTx/>
                <a:latin typeface="Arial"/>
                <a:ea typeface="+mn-ea"/>
                <a:cs typeface="Arial"/>
              </a:rPr>
              <a:t> </a:t>
            </a:r>
            <a:fld id="{81D60167-4931-47E6-BA6A-407CBD079E47}" type="slidenum">
              <a:rPr kumimoji="0" sz="1200" b="1" i="0" u="none" strike="noStrike" kern="1200" cap="none" spc="0" normalizeH="0" baseline="0" noProof="0" smtClean="0">
                <a:ln>
                  <a:noFill/>
                </a:ln>
                <a:solidFill>
                  <a:srgbClr val="FFFFFF"/>
                </a:solidFill>
                <a:effectLst/>
                <a:uLnTx/>
                <a:uFillTx/>
                <a:latin typeface="Arial"/>
                <a:ea typeface="+mn-ea"/>
                <a:cs typeface="Arial"/>
              </a:rPr>
              <a:pPr marL="12700" marR="0" lvl="0" indent="0" algn="r" defTabSz="914400" rtl="1" eaLnBrk="1" fontAlgn="auto" latinLnBrk="0" hangingPunct="1">
                <a:lnSpc>
                  <a:spcPts val="1425"/>
                </a:lnSpc>
                <a:spcBef>
                  <a:spcPts val="0"/>
                </a:spcBef>
                <a:spcAft>
                  <a:spcPts val="0"/>
                </a:spcAft>
                <a:buClrTx/>
                <a:buSzTx/>
                <a:buFontTx/>
                <a:buNone/>
                <a:tabLst/>
                <a:defRPr/>
              </a:pPr>
              <a:t>7</a:t>
            </a:fld>
            <a:endParaRPr kumimoji="0" sz="1200" b="0" i="0" u="none" strike="noStrike" kern="1200" cap="none" spc="0" normalizeH="0" baseline="0" noProof="0" dirty="0">
              <a:ln>
                <a:noFill/>
              </a:ln>
              <a:solidFill>
                <a:prstClr val="black"/>
              </a:solidFill>
              <a:effectLst/>
              <a:uLnTx/>
              <a:uFillTx/>
              <a:latin typeface="Arial"/>
              <a:ea typeface="+mn-ea"/>
              <a:cs typeface="Arial"/>
            </a:endParaRPr>
          </a:p>
        </p:txBody>
      </p:sp>
      <p:sp>
        <p:nvSpPr>
          <p:cNvPr id="7" name="object 7"/>
          <p:cNvSpPr txBox="1">
            <a:spLocks noGrp="1"/>
          </p:cNvSpPr>
          <p:nvPr>
            <p:ph type="ftr" sz="quarter" idx="5"/>
          </p:nvPr>
        </p:nvSpPr>
        <p:spPr>
          <a:xfrm>
            <a:off x="76269" y="6652472"/>
            <a:ext cx="1776730" cy="179536"/>
          </a:xfrm>
          <a:prstGeom prst="rect">
            <a:avLst/>
          </a:prstGeom>
        </p:spPr>
        <p:txBody>
          <a:bodyPr vert="horz" wrap="square" lIns="0" tIns="0" rIns="0" bIns="0" rtlCol="0">
            <a:spAutoFit/>
          </a:bodyPr>
          <a:lstStyle/>
          <a:p>
            <a:pPr marL="12700" marR="0" lvl="0" indent="0" algn="r" defTabSz="914400" rtl="1" eaLnBrk="1" fontAlgn="auto" latinLnBrk="0" hangingPunct="1">
              <a:lnSpc>
                <a:spcPts val="1425"/>
              </a:lnSpc>
              <a:spcBef>
                <a:spcPts val="0"/>
              </a:spcBef>
              <a:spcAft>
                <a:spcPts val="0"/>
              </a:spcAft>
              <a:buClrTx/>
              <a:buSzTx/>
              <a:buFontTx/>
              <a:buNone/>
              <a:tabLst/>
              <a:defRPr/>
            </a:pPr>
            <a:r>
              <a:rPr kumimoji="0" lang="ar-SA" sz="1200" b="1" i="0" u="none" strike="noStrike" kern="1200" cap="none" spc="-15" normalizeH="0" baseline="0" noProof="0" dirty="0">
                <a:ln>
                  <a:noFill/>
                </a:ln>
                <a:solidFill>
                  <a:prstClr val="white"/>
                </a:solidFill>
                <a:effectLst/>
                <a:uLnTx/>
                <a:uFillTx/>
                <a:latin typeface="Arial"/>
                <a:ea typeface="+mn-ea"/>
                <a:cs typeface="Arial"/>
              </a:rPr>
              <a:t>تمرين المحاكاة</a:t>
            </a:r>
            <a:endParaRPr kumimoji="0" sz="1200" b="1" i="0" u="none" strike="noStrike" kern="1200" cap="none" spc="-5" normalizeH="0" baseline="0" noProof="0" dirty="0">
              <a:ln>
                <a:noFill/>
              </a:ln>
              <a:solidFill>
                <a:prstClr val="white"/>
              </a:solidFill>
              <a:effectLst/>
              <a:uLnTx/>
              <a:uFillTx/>
              <a:latin typeface="Arial"/>
              <a:ea typeface="+mn-ea"/>
              <a:cs typeface="Arial"/>
            </a:endParaRPr>
          </a:p>
        </p:txBody>
      </p:sp>
      <p:sp>
        <p:nvSpPr>
          <p:cNvPr id="8" name="object 8"/>
          <p:cNvSpPr txBox="1"/>
          <p:nvPr/>
        </p:nvSpPr>
        <p:spPr>
          <a:xfrm>
            <a:off x="2374926" y="6652472"/>
            <a:ext cx="727075" cy="179536"/>
          </a:xfrm>
          <a:prstGeom prst="rect">
            <a:avLst/>
          </a:prstGeom>
        </p:spPr>
        <p:txBody>
          <a:bodyPr vert="horz" wrap="square" lIns="0" tIns="0" rIns="0" bIns="0" rtlCol="0">
            <a:spAutoFit/>
          </a:bodyPr>
          <a:lstStyle/>
          <a:p>
            <a:pPr marL="12700" marR="0" lvl="0" indent="0" algn="r" defTabSz="914400" rtl="1" eaLnBrk="1" fontAlgn="auto" latinLnBrk="0" hangingPunct="1">
              <a:lnSpc>
                <a:spcPts val="1425"/>
              </a:lnSpc>
              <a:spcBef>
                <a:spcPts val="0"/>
              </a:spcBef>
              <a:spcAft>
                <a:spcPts val="0"/>
              </a:spcAft>
              <a:buClrTx/>
              <a:buSzTx/>
              <a:buFontTx/>
              <a:buNone/>
              <a:tabLst/>
              <a:defRPr/>
            </a:pPr>
            <a:r>
              <a:rPr kumimoji="0" lang="ar-SA" sz="1200" b="1" i="0" u="none" strike="noStrike" kern="1200" cap="none" spc="-5" normalizeH="0" baseline="0" noProof="0" dirty="0">
                <a:ln>
                  <a:noFill/>
                </a:ln>
                <a:solidFill>
                  <a:srgbClr val="FFFFFF"/>
                </a:solidFill>
                <a:effectLst/>
                <a:uLnTx/>
                <a:uFillTx/>
                <a:latin typeface="Arial"/>
                <a:ea typeface="+mn-ea"/>
                <a:cs typeface="Arial"/>
              </a:rPr>
              <a:t>كوفيد-19</a:t>
            </a:r>
            <a:endParaRPr kumimoji="0" sz="1200" b="0" i="0" u="none" strike="noStrike" kern="1200" cap="none" spc="0" normalizeH="0" baseline="0" noProof="0" dirty="0">
              <a:ln>
                <a:noFill/>
              </a:ln>
              <a:solidFill>
                <a:prstClr val="black"/>
              </a:solidFill>
              <a:effectLst/>
              <a:uLnTx/>
              <a:uFillTx/>
              <a:latin typeface="Arial"/>
              <a:ea typeface="+mn-ea"/>
              <a:cs typeface="Arial"/>
            </a:endParaRPr>
          </a:p>
        </p:txBody>
      </p:sp>
      <p:pic>
        <p:nvPicPr>
          <p:cNvPr id="4" name="Picture 4" descr="Timeline&#10;&#10;Description automatically generated">
            <a:extLst>
              <a:ext uri="{FF2B5EF4-FFF2-40B4-BE49-F238E27FC236}">
                <a16:creationId xmlns:a16="http://schemas.microsoft.com/office/drawing/2014/main" id="{D6910399-41BE-4793-9B16-C1EDD7C78203}"/>
              </a:ext>
            </a:extLst>
          </p:cNvPr>
          <p:cNvPicPr>
            <a:picLocks noChangeAspect="1"/>
          </p:cNvPicPr>
          <p:nvPr/>
        </p:nvPicPr>
        <p:blipFill>
          <a:blip r:embed="rId4"/>
          <a:stretch>
            <a:fillRect/>
          </a:stretch>
        </p:blipFill>
        <p:spPr>
          <a:xfrm>
            <a:off x="455583" y="1074660"/>
            <a:ext cx="3620218" cy="4838854"/>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F1B3E4-55BC-4487-BA50-EDC047F8FC18}"/>
              </a:ext>
            </a:extLst>
          </p:cNvPr>
          <p:cNvSpPr>
            <a:spLocks noGrp="1"/>
          </p:cNvSpPr>
          <p:nvPr>
            <p:ph type="title"/>
          </p:nvPr>
        </p:nvSpPr>
        <p:spPr>
          <a:xfrm>
            <a:off x="152779" y="-1"/>
            <a:ext cx="11724895" cy="558133"/>
          </a:xfrm>
        </p:spPr>
        <p:txBody>
          <a:bodyPr>
            <a:normAutofit fontScale="90000"/>
          </a:bodyPr>
          <a:lstStyle/>
          <a:p>
            <a:pPr algn="r" rtl="1"/>
            <a:r>
              <a:rPr lang="ar-SA" dirty="0"/>
              <a:t>نطاق التمرين المكتبي</a:t>
            </a:r>
            <a:endParaRPr lang="en-US" dirty="0"/>
          </a:p>
        </p:txBody>
      </p:sp>
      <p:sp>
        <p:nvSpPr>
          <p:cNvPr id="3" name="Content Placeholder 2">
            <a:extLst>
              <a:ext uri="{FF2B5EF4-FFF2-40B4-BE49-F238E27FC236}">
                <a16:creationId xmlns:a16="http://schemas.microsoft.com/office/drawing/2014/main" id="{BA2A50CE-7008-46AF-A176-1E71964D1E52}"/>
              </a:ext>
            </a:extLst>
          </p:cNvPr>
          <p:cNvSpPr>
            <a:spLocks noGrp="1"/>
          </p:cNvSpPr>
          <p:nvPr>
            <p:ph idx="1"/>
          </p:nvPr>
        </p:nvSpPr>
        <p:spPr>
          <a:xfrm>
            <a:off x="152780" y="834118"/>
            <a:ext cx="11844148" cy="5465750"/>
          </a:xfrm>
        </p:spPr>
        <p:txBody>
          <a:bodyPr vert="horz" lIns="91440" tIns="45720" rIns="91440" bIns="45720" rtlCol="0" anchor="t">
            <a:noAutofit/>
          </a:bodyPr>
          <a:lstStyle/>
          <a:p>
            <a:pPr marL="0" indent="0" algn="r" rtl="1">
              <a:spcBef>
                <a:spcPts val="0"/>
              </a:spcBef>
              <a:buNone/>
            </a:pPr>
            <a:r>
              <a:rPr lang="ar-SA" sz="2400" dirty="0">
                <a:latin typeface="Helvetica Neue"/>
                <a:ea typeface="DengXian"/>
                <a:cs typeface="Calibri"/>
              </a:rPr>
              <a:t>يشمل نطاق هذا التمرين مناقشة </a:t>
            </a:r>
            <a:r>
              <a:rPr lang="ar-SA" sz="2400" b="1" dirty="0">
                <a:solidFill>
                  <a:schemeClr val="accent3"/>
                </a:solidFill>
                <a:latin typeface="Helvetica Neue"/>
                <a:ea typeface="DengXian"/>
                <a:cs typeface="Calibri"/>
              </a:rPr>
              <a:t>افتراضات التخطيط </a:t>
            </a:r>
            <a:r>
              <a:rPr lang="ar-SA" sz="2400" dirty="0">
                <a:latin typeface="Helvetica Neue"/>
                <a:ea typeface="DengXian"/>
                <a:cs typeface="Calibri"/>
              </a:rPr>
              <a:t>المتعلقة </a:t>
            </a:r>
            <a:r>
              <a:rPr lang="ar-SA" sz="2400" b="1" dirty="0">
                <a:solidFill>
                  <a:schemeClr val="accent3"/>
                </a:solidFill>
                <a:latin typeface="Helvetica Neue"/>
                <a:ea typeface="DengXian"/>
                <a:cs typeface="Calibri"/>
              </a:rPr>
              <a:t>باستراتيجيات الاستهداف والتوزيع والاتصال </a:t>
            </a:r>
            <a:r>
              <a:rPr lang="ar-SA" sz="2400" dirty="0">
                <a:latin typeface="Helvetica Neue"/>
                <a:ea typeface="DengXian"/>
                <a:cs typeface="Calibri"/>
              </a:rPr>
              <a:t>التي وُضعت لدعم طرح لقاحات كوفيد-19.</a:t>
            </a:r>
            <a:endParaRPr lang="en-GB" sz="2000" dirty="0">
              <a:latin typeface="Avenir Book"/>
              <a:ea typeface="DengXian" panose="02010600030101010101" pitchFamily="2" charset="-122"/>
              <a:cs typeface="Times New Roman (Body CS)"/>
            </a:endParaRPr>
          </a:p>
          <a:p>
            <a:pPr marL="0" lvl="0" indent="0" algn="r" rtl="1">
              <a:lnSpc>
                <a:spcPct val="100000"/>
              </a:lnSpc>
              <a:spcBef>
                <a:spcPts val="700"/>
              </a:spcBef>
              <a:buClr>
                <a:schemeClr val="tx1"/>
              </a:buClr>
              <a:buSzPct val="100000"/>
              <a:buNone/>
            </a:pPr>
            <a:endParaRPr lang="en-US" sz="2400" b="1" dirty="0">
              <a:solidFill>
                <a:schemeClr val="accent5"/>
              </a:solidFill>
              <a:latin typeface="+mj-lt"/>
              <a:cs typeface="Calibri" panose="020F0502020204030204" pitchFamily="34" charset="0"/>
            </a:endParaRPr>
          </a:p>
          <a:p>
            <a:pPr marL="0" indent="0" algn="r" rtl="1">
              <a:lnSpc>
                <a:spcPct val="100000"/>
              </a:lnSpc>
              <a:spcBef>
                <a:spcPts val="700"/>
              </a:spcBef>
              <a:buNone/>
            </a:pPr>
            <a:endParaRPr lang="en-US" sz="2400" b="1" dirty="0">
              <a:solidFill>
                <a:srgbClr val="000000"/>
              </a:solidFill>
              <a:latin typeface="Helvetica Neue"/>
              <a:cs typeface="Calibri"/>
            </a:endParaRPr>
          </a:p>
          <a:p>
            <a:pPr marL="0" indent="0" algn="r" rtl="1">
              <a:lnSpc>
                <a:spcPct val="100000"/>
              </a:lnSpc>
              <a:spcBef>
                <a:spcPts val="700"/>
              </a:spcBef>
              <a:buNone/>
            </a:pPr>
            <a:r>
              <a:rPr lang="ar-SA" sz="2400" dirty="0">
                <a:solidFill>
                  <a:srgbClr val="000000"/>
                </a:solidFill>
                <a:latin typeface="Helvetica Neue"/>
                <a:cs typeface="Calibri"/>
              </a:rPr>
              <a:t>ومن خلال التمرين المكتبي</a:t>
            </a:r>
            <a:r>
              <a:rPr lang="en-US" sz="2400" dirty="0">
                <a:solidFill>
                  <a:srgbClr val="000000"/>
                </a:solidFill>
                <a:latin typeface="Helvetica Neue"/>
                <a:cs typeface="Calibri"/>
              </a:rPr>
              <a:t> ، </a:t>
            </a:r>
            <a:r>
              <a:rPr lang="ar-SA" sz="2400" dirty="0">
                <a:solidFill>
                  <a:srgbClr val="000000"/>
                </a:solidFill>
                <a:latin typeface="Helvetica Neue"/>
                <a:cs typeface="Calibri"/>
              </a:rPr>
              <a:t>سيضطلع المشاركون بما يلي:</a:t>
            </a:r>
            <a:endParaRPr lang="en-US" sz="2400" dirty="0">
              <a:solidFill>
                <a:srgbClr val="000000"/>
              </a:solidFill>
              <a:latin typeface="Helvetica Neue"/>
              <a:cs typeface="Calibri"/>
            </a:endParaRPr>
          </a:p>
          <a:p>
            <a:pPr algn="r" rtl="1">
              <a:lnSpc>
                <a:spcPct val="100000"/>
              </a:lnSpc>
              <a:spcBef>
                <a:spcPts val="700"/>
              </a:spcBef>
              <a:buClr>
                <a:schemeClr val="tx1"/>
              </a:buClr>
              <a:buSzPct val="100000"/>
            </a:pPr>
            <a:r>
              <a:rPr lang="ar-SA" sz="2400" b="1" dirty="0">
                <a:solidFill>
                  <a:schemeClr val="accent5"/>
                </a:solidFill>
                <a:latin typeface="+mj-lt"/>
                <a:cs typeface="Calibri"/>
              </a:rPr>
              <a:t>استعراض الاستراتيجيات </a:t>
            </a:r>
            <a:r>
              <a:rPr lang="ar-SA" sz="2400" dirty="0">
                <a:latin typeface="+mj-lt"/>
                <a:cs typeface="Calibri"/>
              </a:rPr>
              <a:t>، ولا سيما تحديد الفئات السكانية المستهدفة واستراتيجيات التطعيم المحتملة.</a:t>
            </a:r>
          </a:p>
          <a:p>
            <a:pPr algn="r" rtl="1">
              <a:lnSpc>
                <a:spcPct val="100000"/>
              </a:lnSpc>
              <a:spcBef>
                <a:spcPts val="700"/>
              </a:spcBef>
              <a:buClr>
                <a:schemeClr val="tx1"/>
              </a:buClr>
              <a:buSzPct val="100000"/>
            </a:pPr>
            <a:r>
              <a:rPr lang="ar-SA" sz="2400" b="1" dirty="0">
                <a:solidFill>
                  <a:schemeClr val="accent5"/>
                </a:solidFill>
                <a:latin typeface="+mj-lt"/>
                <a:cs typeface="Calibri"/>
              </a:rPr>
              <a:t>استعراض عملية إعداد سلسلة الإمداد وإدارة نفايات الرعاية الصحية </a:t>
            </a:r>
            <a:r>
              <a:rPr lang="ar-SA" sz="2400" dirty="0">
                <a:latin typeface="+mj-lt"/>
                <a:cs typeface="Calibri"/>
              </a:rPr>
              <a:t>والقدرة على وضع سيناريوهات اللقاحات المختلفة</a:t>
            </a:r>
            <a:r>
              <a:rPr lang="en-US" sz="2400" dirty="0">
                <a:latin typeface="+mj-lt"/>
                <a:cs typeface="Calibri"/>
              </a:rPr>
              <a:t>.</a:t>
            </a:r>
          </a:p>
          <a:p>
            <a:pPr algn="r" rtl="1">
              <a:lnSpc>
                <a:spcPct val="100000"/>
              </a:lnSpc>
              <a:spcBef>
                <a:spcPts val="700"/>
              </a:spcBef>
              <a:buClr>
                <a:schemeClr val="tx1"/>
              </a:buClr>
              <a:buSzPct val="100000"/>
            </a:pPr>
            <a:r>
              <a:rPr lang="ar-SA" sz="2400" b="1" dirty="0">
                <a:solidFill>
                  <a:schemeClr val="accent5"/>
                </a:solidFill>
                <a:latin typeface="+mj-lt"/>
                <a:cs typeface="Calibri"/>
              </a:rPr>
              <a:t>استعراض مدى قبول التطعيم والإقبال عليه (الطلب) و</a:t>
            </a:r>
            <a:r>
              <a:rPr lang="ar-SA" sz="2400" dirty="0">
                <a:latin typeface="+mj-lt"/>
                <a:cs typeface="Calibri"/>
              </a:rPr>
              <a:t>خطط</a:t>
            </a:r>
            <a:r>
              <a:rPr lang="ar-SA" sz="2400" b="1" dirty="0">
                <a:solidFill>
                  <a:schemeClr val="accent5"/>
                </a:solidFill>
                <a:latin typeface="+mj-lt"/>
                <a:cs typeface="Calibri"/>
              </a:rPr>
              <a:t> الاتصالات</a:t>
            </a:r>
            <a:r>
              <a:rPr lang="en-US" sz="2400" dirty="0">
                <a:latin typeface="+mj-lt"/>
                <a:cs typeface="Calibri"/>
              </a:rPr>
              <a:t>.</a:t>
            </a:r>
            <a:endParaRPr lang="en-US" sz="2400" dirty="0">
              <a:latin typeface="+mj-lt"/>
              <a:cs typeface="Calibri" panose="020F0502020204030204" pitchFamily="34" charset="0"/>
            </a:endParaRPr>
          </a:p>
        </p:txBody>
      </p:sp>
      <p:sp>
        <p:nvSpPr>
          <p:cNvPr id="4" name="Date Placeholder 3">
            <a:extLst>
              <a:ext uri="{FF2B5EF4-FFF2-40B4-BE49-F238E27FC236}">
                <a16:creationId xmlns:a16="http://schemas.microsoft.com/office/drawing/2014/main" id="{169AE2E3-D76D-47C7-9E7C-016353D76212}"/>
              </a:ext>
            </a:extLst>
          </p:cNvPr>
          <p:cNvSpPr>
            <a:spLocks noGrp="1"/>
          </p:cNvSpPr>
          <p:nvPr>
            <p:ph type="dt" sz="half" idx="10"/>
          </p:nvPr>
        </p:nvSpPr>
        <p:spPr>
          <a:xfrm>
            <a:off x="5481868" y="6560893"/>
            <a:ext cx="1538057" cy="365125"/>
          </a:xfrm>
        </p:spPr>
        <p:txBody>
          <a:bodyPr/>
          <a:lstStyle/>
          <a:p>
            <a:pPr algn="r" rtl="1"/>
            <a:r>
              <a:rPr lang="ar-SA" sz="1000" dirty="0"/>
              <a:t>19 كانون الأول/ديسمبر 2020</a:t>
            </a:r>
            <a:endParaRPr lang="en-US" sz="1000" dirty="0"/>
          </a:p>
        </p:txBody>
      </p:sp>
    </p:spTree>
    <p:extLst>
      <p:ext uri="{BB962C8B-B14F-4D97-AF65-F5344CB8AC3E}">
        <p14:creationId xmlns:p14="http://schemas.microsoft.com/office/powerpoint/2010/main" val="41773133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F1B3E4-55BC-4487-BA50-EDC047F8FC18}"/>
              </a:ext>
            </a:extLst>
          </p:cNvPr>
          <p:cNvSpPr>
            <a:spLocks noGrp="1"/>
          </p:cNvSpPr>
          <p:nvPr>
            <p:ph type="title"/>
          </p:nvPr>
        </p:nvSpPr>
        <p:spPr/>
        <p:txBody>
          <a:bodyPr>
            <a:normAutofit fontScale="90000"/>
          </a:bodyPr>
          <a:lstStyle/>
          <a:p>
            <a:pPr algn="r" rtl="1"/>
            <a:r>
              <a:rPr lang="ar-SA" dirty="0"/>
              <a:t>أهداف التمرين المكتبي</a:t>
            </a:r>
            <a:endParaRPr lang="en-US" dirty="0"/>
          </a:p>
        </p:txBody>
      </p:sp>
      <p:sp>
        <p:nvSpPr>
          <p:cNvPr id="3" name="Content Placeholder 2">
            <a:extLst>
              <a:ext uri="{FF2B5EF4-FFF2-40B4-BE49-F238E27FC236}">
                <a16:creationId xmlns:a16="http://schemas.microsoft.com/office/drawing/2014/main" id="{BA2A50CE-7008-46AF-A176-1E71964D1E52}"/>
              </a:ext>
            </a:extLst>
          </p:cNvPr>
          <p:cNvSpPr>
            <a:spLocks noGrp="1"/>
          </p:cNvSpPr>
          <p:nvPr>
            <p:ph idx="1"/>
          </p:nvPr>
        </p:nvSpPr>
        <p:spPr>
          <a:xfrm>
            <a:off x="393192" y="1017346"/>
            <a:ext cx="10960608" cy="5159617"/>
          </a:xfrm>
        </p:spPr>
        <p:txBody>
          <a:bodyPr vert="horz" lIns="91440" tIns="45720" rIns="91440" bIns="45720" rtlCol="0" anchor="t">
            <a:normAutofit fontScale="92500" lnSpcReduction="20000"/>
          </a:bodyPr>
          <a:lstStyle/>
          <a:p>
            <a:pPr marL="0" lvl="0" indent="0" algn="r" rtl="1">
              <a:lnSpc>
                <a:spcPct val="150000"/>
              </a:lnSpc>
              <a:spcBef>
                <a:spcPts val="700"/>
              </a:spcBef>
              <a:buClr>
                <a:schemeClr val="tx1"/>
              </a:buClr>
              <a:buSzPct val="100000"/>
              <a:buNone/>
            </a:pPr>
            <a:r>
              <a:rPr lang="ar-SA" sz="3200" b="1" dirty="0">
                <a:solidFill>
                  <a:schemeClr val="accent3"/>
                </a:solidFill>
                <a:latin typeface="+mj-lt"/>
                <a:cs typeface="Calibri"/>
              </a:rPr>
              <a:t>الأهداف</a:t>
            </a:r>
            <a:endParaRPr lang="en-US" sz="3200" dirty="0">
              <a:solidFill>
                <a:schemeClr val="accent3"/>
              </a:solidFill>
              <a:latin typeface="+mj-lt"/>
              <a:cs typeface="Calibri"/>
            </a:endParaRPr>
          </a:p>
          <a:p>
            <a:pPr marL="0" lvl="0" indent="0" algn="r" rtl="1">
              <a:lnSpc>
                <a:spcPct val="150000"/>
              </a:lnSpc>
              <a:spcBef>
                <a:spcPts val="0"/>
              </a:spcBef>
              <a:spcAft>
                <a:spcPts val="1200"/>
              </a:spcAft>
              <a:buClr>
                <a:schemeClr val="tx1"/>
              </a:buClr>
              <a:buSzPct val="100000"/>
              <a:buNone/>
            </a:pPr>
            <a:r>
              <a:rPr lang="ar-SA" dirty="0">
                <a:latin typeface="+mj-lt"/>
                <a:cs typeface="Calibri"/>
              </a:rPr>
              <a:t>1-	استعراض عملية تحديد الفئات السكانية المستهدفة</a:t>
            </a:r>
          </a:p>
          <a:p>
            <a:pPr marL="0" lvl="0" indent="0" algn="r" rtl="1">
              <a:lnSpc>
                <a:spcPct val="150000"/>
              </a:lnSpc>
              <a:spcBef>
                <a:spcPts val="0"/>
              </a:spcBef>
              <a:spcAft>
                <a:spcPts val="1200"/>
              </a:spcAft>
              <a:buClr>
                <a:schemeClr val="tx1"/>
              </a:buClr>
              <a:buSzPct val="100000"/>
              <a:buNone/>
            </a:pPr>
            <a:r>
              <a:rPr lang="ar-SA" dirty="0">
                <a:latin typeface="+mj-lt"/>
                <a:cs typeface="Calibri"/>
              </a:rPr>
              <a:t>2-	مناقشة استراتيجيات إعطاء اللقاحات للفئات السكانية المحتمل استهدافها</a:t>
            </a:r>
          </a:p>
          <a:p>
            <a:pPr marL="0" lvl="0" indent="0" algn="r" rtl="1">
              <a:lnSpc>
                <a:spcPct val="150000"/>
              </a:lnSpc>
              <a:spcBef>
                <a:spcPts val="0"/>
              </a:spcBef>
              <a:spcAft>
                <a:spcPts val="1200"/>
              </a:spcAft>
              <a:buClr>
                <a:schemeClr val="tx1"/>
              </a:buClr>
              <a:buSzPct val="100000"/>
              <a:buNone/>
            </a:pPr>
            <a:r>
              <a:rPr lang="ar-SA" dirty="0">
                <a:latin typeface="+mj-lt"/>
                <a:cs typeface="Calibri"/>
              </a:rPr>
              <a:t>3-	استعراض عملية إعداد سلسلة الإمداد البالغة الأهمية لتوزيع اللقاحات وإدارة نفايات الرعاية الصحية</a:t>
            </a:r>
          </a:p>
          <a:p>
            <a:pPr marL="0" lvl="0" indent="0" algn="r" rtl="1">
              <a:lnSpc>
                <a:spcPct val="150000"/>
              </a:lnSpc>
              <a:spcBef>
                <a:spcPts val="0"/>
              </a:spcBef>
              <a:spcAft>
                <a:spcPts val="1200"/>
              </a:spcAft>
              <a:buClr>
                <a:schemeClr val="tx1"/>
              </a:buClr>
              <a:buSzPct val="100000"/>
              <a:buNone/>
            </a:pPr>
            <a:r>
              <a:rPr lang="ar-SA" dirty="0">
                <a:latin typeface="+mj-lt"/>
                <a:cs typeface="Calibri"/>
              </a:rPr>
              <a:t>4-	استعراض التخطيط المتعلق بمدى قبول اللقاحات والإقبال عليها (الطلب)</a:t>
            </a:r>
          </a:p>
          <a:p>
            <a:pPr marL="0" lvl="0" indent="0" algn="r" rtl="1">
              <a:lnSpc>
                <a:spcPct val="150000"/>
              </a:lnSpc>
              <a:spcBef>
                <a:spcPts val="0"/>
              </a:spcBef>
              <a:spcAft>
                <a:spcPts val="1200"/>
              </a:spcAft>
              <a:buClr>
                <a:schemeClr val="tx1"/>
              </a:buClr>
              <a:buSzPct val="100000"/>
              <a:buNone/>
            </a:pPr>
            <a:r>
              <a:rPr lang="ar-SA" dirty="0">
                <a:latin typeface="+mj-lt"/>
                <a:cs typeface="Calibri"/>
              </a:rPr>
              <a:t>5-	تحديد الصعوبات الرئيسية التي تعترض عملية توزيع اللقاحات وتنفيذها من أجل تعزيز الخطة الوطنية لتوزيع اللقاحات والتطعيم</a:t>
            </a:r>
            <a:endParaRPr lang="en-US" sz="3200" dirty="0">
              <a:latin typeface="+mj-lt"/>
            </a:endParaRPr>
          </a:p>
          <a:p>
            <a:endParaRPr lang="en-US" dirty="0">
              <a:latin typeface="+mj-lt"/>
            </a:endParaRPr>
          </a:p>
        </p:txBody>
      </p:sp>
      <p:sp>
        <p:nvSpPr>
          <p:cNvPr id="4" name="Date Placeholder 3">
            <a:extLst>
              <a:ext uri="{FF2B5EF4-FFF2-40B4-BE49-F238E27FC236}">
                <a16:creationId xmlns:a16="http://schemas.microsoft.com/office/drawing/2014/main" id="{169AE2E3-D76D-47C7-9E7C-016353D76212}"/>
              </a:ext>
            </a:extLst>
          </p:cNvPr>
          <p:cNvSpPr>
            <a:spLocks noGrp="1"/>
          </p:cNvSpPr>
          <p:nvPr>
            <p:ph type="dt" sz="half" idx="10"/>
          </p:nvPr>
        </p:nvSpPr>
        <p:spPr>
          <a:xfrm>
            <a:off x="5481868" y="6560893"/>
            <a:ext cx="1490432" cy="365125"/>
          </a:xfrm>
        </p:spPr>
        <p:txBody>
          <a:bodyPr/>
          <a:lstStyle/>
          <a:p>
            <a:pPr algn="r" rtl="1"/>
            <a:r>
              <a:rPr lang="ar-SA" sz="1000" dirty="0"/>
              <a:t>19 كانون الأول/ديسمبر 2020</a:t>
            </a:r>
            <a:endParaRPr lang="en-US" sz="1000" dirty="0"/>
          </a:p>
        </p:txBody>
      </p:sp>
    </p:spTree>
    <p:extLst>
      <p:ext uri="{BB962C8B-B14F-4D97-AF65-F5344CB8AC3E}">
        <p14:creationId xmlns:p14="http://schemas.microsoft.com/office/powerpoint/2010/main" val="36200134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595959"/>
      </a:dk2>
      <a:lt2>
        <a:srgbClr val="E7E6E6"/>
      </a:lt2>
      <a:accent1>
        <a:srgbClr val="A24B19"/>
      </a:accent1>
      <a:accent2>
        <a:srgbClr val="D86422"/>
      </a:accent2>
      <a:accent3>
        <a:srgbClr val="005D85"/>
      </a:accent3>
      <a:accent4>
        <a:srgbClr val="006A97"/>
      </a:accent4>
      <a:accent5>
        <a:srgbClr val="008FCE"/>
      </a:accent5>
      <a:accent6>
        <a:srgbClr val="9DC3CB"/>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rtlCol="0">
        <a:spAutoFit/>
      </a:bodyPr>
      <a:lstStyle>
        <a:defPPr algn="l">
          <a:spcBef>
            <a:spcPts val="700"/>
          </a:spcBef>
          <a:buClr>
            <a:srgbClr val="DD8047"/>
          </a:buClr>
          <a:buSzPct val="60000"/>
          <a:defRPr sz="2000" b="1" dirty="0" smtClean="0">
            <a:solidFill>
              <a:srgbClr val="0070C0"/>
            </a:solidFill>
            <a:latin typeface="+mj-lt"/>
            <a:cs typeface="Calibri" panose="020F0502020204030204" pitchFamily="34"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563C1"/>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563C1"/>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537a4c0a-028d-41b0-9193-6635ca5775f6">
      <UserInfo>
        <DisplayName>VEDRASCO, Liviu</DisplayName>
        <AccountId>31</AccountId>
        <AccountType/>
      </UserInfo>
      <UserInfo>
        <DisplayName>Charles, Denis</DisplayName>
        <AccountId>11</AccountId>
        <AccountType/>
      </UserInfo>
      <UserInfo>
        <DisplayName>BELL, Allan</DisplayName>
        <AccountId>20</AccountId>
        <AccountType/>
      </UserInfo>
      <UserInfo>
        <DisplayName>COPPER, Frederik Anton</DisplayName>
        <AccountId>13</AccountId>
        <AccountType/>
      </UserInfo>
      <UserInfo>
        <DisplayName>GOLDIN, Shoshanna</DisplayName>
        <AccountId>47</AccountId>
        <AccountType/>
      </UserInfo>
      <UserInfo>
        <DisplayName>BAHL, Jhilmil</DisplayName>
        <AccountId>48</AccountId>
        <AccountType/>
      </UserInfo>
      <UserInfo>
        <DisplayName>DESAI, Shalini</DisplayName>
        <AccountId>49</AccountId>
        <AccountType/>
      </UserInfo>
      <UserInfo>
        <DisplayName>CASTRO, Maricel</DisplayName>
        <AccountId>50</AccountId>
        <AccountType/>
      </UserInfo>
      <UserInfo>
        <DisplayName>KONE, Souleymane</DisplayName>
        <AccountId>51</AccountId>
        <AccountType/>
      </UserInfo>
      <UserInfo>
        <DisplayName>Adama Sawadogo (asawadogo@unicef.org)</DisplayName>
        <AccountId>52</AccountId>
        <AccountType/>
      </UserInfo>
      <UserInfo>
        <DisplayName>BALAKRISHNAN, Madhava Ram</DisplayName>
        <AccountId>53</AccountId>
        <AccountType/>
      </UserInfo>
      <UserInfo>
        <DisplayName>FROST, Melinda</DisplayName>
        <AccountId>54</AccountId>
        <AccountType/>
      </UserInfo>
      <UserInfo>
        <DisplayName>Diane Summers (dsummers@unicef.org)</DisplayName>
        <AccountId>55</AccountId>
        <AccountType/>
      </UserInfo>
      <UserInfo>
        <DisplayName>GURUNG, Santosh</DisplayName>
        <AccountId>56</AccountId>
        <AccountType/>
      </UserInfo>
      <UserInfo>
        <DisplayName>CHANG BLANC, Diana</DisplayName>
        <AccountId>57</AccountId>
        <AccountType/>
      </UserInfo>
      <UserInfo>
        <DisplayName>HENAFF, Louise</DisplayName>
        <AccountId>58</AccountId>
        <AccountType/>
      </UserInfo>
      <UserInfo>
        <DisplayName>MOEN, Ann</DisplayName>
        <AccountId>59</AccountId>
        <AccountType/>
      </UserInfo>
      <UserInfo>
        <DisplayName>CHIU DE VAZQUEZ, Cindy Hsin-yi</DisplayName>
        <AccountId>21</AccountId>
        <AccountType/>
      </UserInfo>
      <UserInfo>
        <DisplayName>MAYIGANE, Landry Ndriko</DisplayName>
        <AccountId>23</AccountId>
        <AccountType/>
      </UserInfo>
      <UserInfo>
        <DisplayName>NGUYEN, Thanh Nam</DisplayName>
        <AccountId>18</AccountId>
        <AccountType/>
      </UserInfo>
      <UserInfo>
        <DisplayName>NJENGE, Hilary Kagume</DisplayName>
        <AccountId>19</AccountId>
        <AccountType/>
      </UserInfo>
      <UserInfo>
        <DisplayName>PORTORICO, Mariaisabella</DisplayName>
        <AccountId>12</AccountId>
        <AccountType/>
      </UserInfo>
      <UserInfo>
        <DisplayName>VENTE, Candice</DisplayName>
        <AccountId>14</AccountId>
        <AccountType/>
      </UserInfo>
      <UserInfo>
        <DisplayName>MENNING, Lisa</DisplayName>
        <AccountId>62</AccountId>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4B8C5FCD04D76B4F9E83E1FFDAAD0434" ma:contentTypeVersion="12" ma:contentTypeDescription="Create a new document." ma:contentTypeScope="" ma:versionID="bf8e85f3622c27d67cc3cbd27cc3a127">
  <xsd:schema xmlns:xsd="http://www.w3.org/2001/XMLSchema" xmlns:xs="http://www.w3.org/2001/XMLSchema" xmlns:p="http://schemas.microsoft.com/office/2006/metadata/properties" xmlns:ns2="a1d858d0-9300-440e-863b-088bced39a33" xmlns:ns3="537a4c0a-028d-41b0-9193-6635ca5775f6" targetNamespace="http://schemas.microsoft.com/office/2006/metadata/properties" ma:root="true" ma:fieldsID="dff9a7b1e994b620ba838fd5a29bea04" ns2:_="" ns3:_="">
    <xsd:import namespace="a1d858d0-9300-440e-863b-088bced39a33"/>
    <xsd:import namespace="537a4c0a-028d-41b0-9193-6635ca5775f6"/>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d858d0-9300-440e-863b-088bced39a3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37a4c0a-028d-41b0-9193-6635ca5775f6"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058DDD0-0FFB-4F57-A737-ADBE5E37092A}">
  <ds:schemaRefs>
    <ds:schemaRef ds:uri="http://schemas.microsoft.com/sharepoint/v3/contenttype/forms"/>
  </ds:schemaRefs>
</ds:datastoreItem>
</file>

<file path=customXml/itemProps2.xml><?xml version="1.0" encoding="utf-8"?>
<ds:datastoreItem xmlns:ds="http://schemas.openxmlformats.org/officeDocument/2006/customXml" ds:itemID="{670A9802-686C-4537-A4EF-3D12C1362DDC}">
  <ds:schemaRefs>
    <ds:schemaRef ds:uri="http://purl.org/dc/elements/1.1/"/>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39054507-e2e9-4ae1-8010-04bf1583f8cf"/>
    <ds:schemaRef ds:uri="1e29cee2-e8a4-4f95-8408-2234aea7f5aa"/>
    <ds:schemaRef ds:uri="http://www.w3.org/XML/1998/namespace"/>
    <ds:schemaRef ds:uri="http://purl.org/dc/dcmitype/"/>
  </ds:schemaRefs>
</ds:datastoreItem>
</file>

<file path=customXml/itemProps3.xml><?xml version="1.0" encoding="utf-8"?>
<ds:datastoreItem xmlns:ds="http://schemas.openxmlformats.org/officeDocument/2006/customXml" ds:itemID="{087FAB68-712E-487F-BFDC-E095226B64DA}"/>
</file>

<file path=docProps/app.xml><?xml version="1.0" encoding="utf-8"?>
<Properties xmlns="http://schemas.openxmlformats.org/officeDocument/2006/extended-properties" xmlns:vt="http://schemas.openxmlformats.org/officeDocument/2006/docPropsVTypes">
  <TotalTime>16</TotalTime>
  <Words>3663</Words>
  <Application>Microsoft Office PowerPoint</Application>
  <PresentationFormat>Widescreen</PresentationFormat>
  <Paragraphs>498</Paragraphs>
  <Slides>35</Slides>
  <Notes>24</Notes>
  <HiddenSlides>0</HiddenSlides>
  <MMClips>1</MMClips>
  <ScaleCrop>false</ScaleCrop>
  <HeadingPairs>
    <vt:vector size="6" baseType="variant">
      <vt:variant>
        <vt:lpstr>Fonts Used</vt:lpstr>
      </vt:variant>
      <vt:variant>
        <vt:i4>11</vt:i4>
      </vt:variant>
      <vt:variant>
        <vt:lpstr>Theme</vt:lpstr>
      </vt:variant>
      <vt:variant>
        <vt:i4>3</vt:i4>
      </vt:variant>
      <vt:variant>
        <vt:lpstr>Slide Titles</vt:lpstr>
      </vt:variant>
      <vt:variant>
        <vt:i4>35</vt:i4>
      </vt:variant>
    </vt:vector>
  </HeadingPairs>
  <TitlesOfParts>
    <vt:vector size="49" baseType="lpstr">
      <vt:lpstr>Arial</vt:lpstr>
      <vt:lpstr>Arial Black</vt:lpstr>
      <vt:lpstr>Avenir Book</vt:lpstr>
      <vt:lpstr>Calibri</vt:lpstr>
      <vt:lpstr>Courier New</vt:lpstr>
      <vt:lpstr>Helvetica Neue</vt:lpstr>
      <vt:lpstr>Myriad Pro Cond</vt:lpstr>
      <vt:lpstr>Roboto</vt:lpstr>
      <vt:lpstr>Simplified Arabic</vt:lpstr>
      <vt:lpstr>Symbol</vt:lpstr>
      <vt:lpstr>Traditional Arabic</vt:lpstr>
      <vt:lpstr>Office Theme</vt:lpstr>
      <vt:lpstr>2_Office Theme</vt:lpstr>
      <vt:lpstr>1_Office Theme</vt:lpstr>
      <vt:lpstr>فيروس كورونا المستجد  (كوفيد-19)</vt:lpstr>
      <vt:lpstr>جدول الأعمال المقترح</vt:lpstr>
      <vt:lpstr>توجيه التأهب والاستجابة</vt:lpstr>
      <vt:lpstr>أحدث تقرير لمنظمة الصحة العالمية عن الوضع</vt:lpstr>
      <vt:lpstr>معلومات أساسية</vt:lpstr>
      <vt:lpstr>ما هو التمرين المكتبي</vt:lpstr>
      <vt:lpstr>التصميم والغرض</vt:lpstr>
      <vt:lpstr>نطاق التمرين المكتبي</vt:lpstr>
      <vt:lpstr>أهداف التمرين المكتبي</vt:lpstr>
      <vt:lpstr>فريق إدارة التمرين</vt:lpstr>
      <vt:lpstr>قواعد التمرين المكتبي</vt:lpstr>
      <vt:lpstr>التمرين المكتبي: كيفية أداء الأدوار</vt:lpstr>
      <vt:lpstr>أسئلة</vt:lpstr>
      <vt:lpstr>فيروس كورونا المستجد  كوفيد-19 </vt:lpstr>
      <vt:lpstr>الجلسة 1أ من السيناريو</vt:lpstr>
      <vt:lpstr>الجلسة 1أ من المناقشة</vt:lpstr>
      <vt:lpstr>الجلسة 1ب من السيناريو والمناقشة</vt:lpstr>
      <vt:lpstr>الجلسة 2 من السيناريو</vt:lpstr>
      <vt:lpstr>الجلسة الثانية من المناقشة</vt:lpstr>
      <vt:lpstr>استراحة</vt:lpstr>
      <vt:lpstr>الجلسة الثالثة من السيناريو</vt:lpstr>
      <vt:lpstr>الجلسة 3 من المناقشة</vt:lpstr>
      <vt:lpstr>الجلسة 4 من السيناريو</vt:lpstr>
      <vt:lpstr>الجلسة 4 من المناقشة</vt:lpstr>
      <vt:lpstr>المناقشة والتقييم </vt:lpstr>
      <vt:lpstr>PowerPoint Presentation</vt:lpstr>
      <vt:lpstr>الجزء 2 من جدول الأعمال</vt:lpstr>
      <vt:lpstr>COVID-19 NDVP</vt:lpstr>
      <vt:lpstr>تحليل نقاط القوة والثغرات</vt:lpstr>
      <vt:lpstr>استراحة</vt:lpstr>
      <vt:lpstr>خطة العمل</vt:lpstr>
      <vt:lpstr>التجميع</vt:lpstr>
      <vt:lpstr>نموذج تعقيبات المشاركين</vt:lpstr>
      <vt:lpstr>الخطوات القادمة والجلسة الختامية</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NOVEL CORONAVIRUS  (2019-nCoV)</dc:title>
  <dc:creator>Denis Charles</dc:creator>
  <cp:lastModifiedBy>PORTORICO, Mariaisabella</cp:lastModifiedBy>
  <cp:revision>159</cp:revision>
  <dcterms:created xsi:type="dcterms:W3CDTF">2020-01-31T13:21:16Z</dcterms:created>
  <dcterms:modified xsi:type="dcterms:W3CDTF">2020-12-22T17:19:46Z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0x0101004B8C5FCD04D76B4F9E83E1FFDAAD0434</vt:lpwstr>
  </property>
</Properties>
</file>